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62" r:id="rId1"/>
    <p:sldMasterId id="2147483678" r:id="rId2"/>
  </p:sldMasterIdLst>
  <p:notesMasterIdLst>
    <p:notesMasterId r:id="rId12"/>
  </p:notesMasterIdLst>
  <p:sldIdLst>
    <p:sldId id="323" r:id="rId3"/>
    <p:sldId id="325" r:id="rId4"/>
    <p:sldId id="338" r:id="rId5"/>
    <p:sldId id="339" r:id="rId6"/>
    <p:sldId id="340" r:id="rId7"/>
    <p:sldId id="337" r:id="rId8"/>
    <p:sldId id="341" r:id="rId9"/>
    <p:sldId id="335" r:id="rId10"/>
    <p:sldId id="342" r:id="rId1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tabLst/>
      <a:defRPr kumimoji="0" sz="4000" b="0" i="1" u="none" strike="noStrike" cap="none" spc="39" normalizeH="0" baseline="0">
        <a:ln>
          <a:noFill/>
        </a:ln>
        <a:solidFill>
          <a:srgbClr val="5C5C5C"/>
        </a:solidFill>
        <a:effectLst/>
        <a:uFillTx/>
        <a:latin typeface="Iowan Old Style Roman"/>
        <a:ea typeface="Iowan Old Style Roman"/>
        <a:cs typeface="Iowan Old Style Roman"/>
        <a:sym typeface="Iowan Old Style Roman"/>
      </a:defRPr>
    </a:lvl1pPr>
    <a:lvl2pPr marL="0" marR="0" indent="342900" algn="l" defTabSz="825500" rtl="0" fontAlgn="auto" latinLnBrk="0" hangingPunct="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tabLst/>
      <a:defRPr kumimoji="0" sz="4000" b="0" i="1" u="none" strike="noStrike" cap="none" spc="39" normalizeH="0" baseline="0">
        <a:ln>
          <a:noFill/>
        </a:ln>
        <a:solidFill>
          <a:srgbClr val="5C5C5C"/>
        </a:solidFill>
        <a:effectLst/>
        <a:uFillTx/>
        <a:latin typeface="Iowan Old Style Roman"/>
        <a:ea typeface="Iowan Old Style Roman"/>
        <a:cs typeface="Iowan Old Style Roman"/>
        <a:sym typeface="Iowan Old Style Roman"/>
      </a:defRPr>
    </a:lvl2pPr>
    <a:lvl3pPr marL="0" marR="0" indent="685800" algn="l" defTabSz="825500" rtl="0" fontAlgn="auto" latinLnBrk="0" hangingPunct="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tabLst/>
      <a:defRPr kumimoji="0" sz="4000" b="0" i="1" u="none" strike="noStrike" cap="none" spc="39" normalizeH="0" baseline="0">
        <a:ln>
          <a:noFill/>
        </a:ln>
        <a:solidFill>
          <a:srgbClr val="5C5C5C"/>
        </a:solidFill>
        <a:effectLst/>
        <a:uFillTx/>
        <a:latin typeface="Iowan Old Style Roman"/>
        <a:ea typeface="Iowan Old Style Roman"/>
        <a:cs typeface="Iowan Old Style Roman"/>
        <a:sym typeface="Iowan Old Style Roman"/>
      </a:defRPr>
    </a:lvl3pPr>
    <a:lvl4pPr marL="0" marR="0" indent="1028700" algn="l" defTabSz="825500" rtl="0" fontAlgn="auto" latinLnBrk="0" hangingPunct="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tabLst/>
      <a:defRPr kumimoji="0" sz="4000" b="0" i="1" u="none" strike="noStrike" cap="none" spc="39" normalizeH="0" baseline="0">
        <a:ln>
          <a:noFill/>
        </a:ln>
        <a:solidFill>
          <a:srgbClr val="5C5C5C"/>
        </a:solidFill>
        <a:effectLst/>
        <a:uFillTx/>
        <a:latin typeface="Iowan Old Style Roman"/>
        <a:ea typeface="Iowan Old Style Roman"/>
        <a:cs typeface="Iowan Old Style Roman"/>
        <a:sym typeface="Iowan Old Style Roman"/>
      </a:defRPr>
    </a:lvl4pPr>
    <a:lvl5pPr marL="0" marR="0" indent="1371600" algn="l" defTabSz="825500" rtl="0" fontAlgn="auto" latinLnBrk="0" hangingPunct="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tabLst/>
      <a:defRPr kumimoji="0" sz="4000" b="0" i="1" u="none" strike="noStrike" cap="none" spc="39" normalizeH="0" baseline="0">
        <a:ln>
          <a:noFill/>
        </a:ln>
        <a:solidFill>
          <a:srgbClr val="5C5C5C"/>
        </a:solidFill>
        <a:effectLst/>
        <a:uFillTx/>
        <a:latin typeface="Iowan Old Style Roman"/>
        <a:ea typeface="Iowan Old Style Roman"/>
        <a:cs typeface="Iowan Old Style Roman"/>
        <a:sym typeface="Iowan Old Style Roman"/>
      </a:defRPr>
    </a:lvl5pPr>
    <a:lvl6pPr marL="0" marR="0" indent="1714500" algn="l" defTabSz="825500" rtl="0" fontAlgn="auto" latinLnBrk="0" hangingPunct="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tabLst/>
      <a:defRPr kumimoji="0" sz="4000" b="0" i="1" u="none" strike="noStrike" cap="none" spc="39" normalizeH="0" baseline="0">
        <a:ln>
          <a:noFill/>
        </a:ln>
        <a:solidFill>
          <a:srgbClr val="5C5C5C"/>
        </a:solidFill>
        <a:effectLst/>
        <a:uFillTx/>
        <a:latin typeface="Iowan Old Style Roman"/>
        <a:ea typeface="Iowan Old Style Roman"/>
        <a:cs typeface="Iowan Old Style Roman"/>
        <a:sym typeface="Iowan Old Style Roman"/>
      </a:defRPr>
    </a:lvl6pPr>
    <a:lvl7pPr marL="0" marR="0" indent="2057400" algn="l" defTabSz="825500" rtl="0" fontAlgn="auto" latinLnBrk="0" hangingPunct="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tabLst/>
      <a:defRPr kumimoji="0" sz="4000" b="0" i="1" u="none" strike="noStrike" cap="none" spc="39" normalizeH="0" baseline="0">
        <a:ln>
          <a:noFill/>
        </a:ln>
        <a:solidFill>
          <a:srgbClr val="5C5C5C"/>
        </a:solidFill>
        <a:effectLst/>
        <a:uFillTx/>
        <a:latin typeface="Iowan Old Style Roman"/>
        <a:ea typeface="Iowan Old Style Roman"/>
        <a:cs typeface="Iowan Old Style Roman"/>
        <a:sym typeface="Iowan Old Style Roman"/>
      </a:defRPr>
    </a:lvl7pPr>
    <a:lvl8pPr marL="0" marR="0" indent="2400300" algn="l" defTabSz="825500" rtl="0" fontAlgn="auto" latinLnBrk="0" hangingPunct="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tabLst/>
      <a:defRPr kumimoji="0" sz="4000" b="0" i="1" u="none" strike="noStrike" cap="none" spc="39" normalizeH="0" baseline="0">
        <a:ln>
          <a:noFill/>
        </a:ln>
        <a:solidFill>
          <a:srgbClr val="5C5C5C"/>
        </a:solidFill>
        <a:effectLst/>
        <a:uFillTx/>
        <a:latin typeface="Iowan Old Style Roman"/>
        <a:ea typeface="Iowan Old Style Roman"/>
        <a:cs typeface="Iowan Old Style Roman"/>
        <a:sym typeface="Iowan Old Style Roman"/>
      </a:defRPr>
    </a:lvl8pPr>
    <a:lvl9pPr marL="0" marR="0" indent="2743200" algn="l" defTabSz="825500" rtl="0" fontAlgn="auto" latinLnBrk="0" hangingPunct="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tabLst/>
      <a:defRPr kumimoji="0" sz="4000" b="0" i="1" u="none" strike="noStrike" cap="none" spc="39" normalizeH="0" baseline="0">
        <a:ln>
          <a:noFill/>
        </a:ln>
        <a:solidFill>
          <a:srgbClr val="5C5C5C"/>
        </a:solidFill>
        <a:effectLst/>
        <a:uFillTx/>
        <a:latin typeface="Iowan Old Style Roman"/>
        <a:ea typeface="Iowan Old Style Roman"/>
        <a:cs typeface="Iowan Old Style Roman"/>
        <a:sym typeface="Iowan Old Style Roman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 Bold"/>
          <a:ea typeface="DIN Alternate Bold"/>
          <a:cs typeface="DIN Alternate Bold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 Bold"/>
          <a:ea typeface="DIN Alternate Bold"/>
          <a:cs typeface="DIN Alternate Bold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 Bold"/>
          <a:ea typeface="DIN Alternate Bold"/>
          <a:cs typeface="DIN Alternate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 Bold"/>
          <a:ea typeface="DIN Alternate Bold"/>
          <a:cs typeface="DIN Alternate Bold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 Bold"/>
          <a:ea typeface="DIN Alternate Bold"/>
          <a:cs typeface="DIN Alternate Bold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 Bold"/>
          <a:ea typeface="DIN Alternate Bold"/>
          <a:cs typeface="DIN Alternate Bold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 Bold"/>
          <a:ea typeface="DIN Alternate Bold"/>
          <a:cs typeface="DIN Alternate Bold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 Bold"/>
          <a:ea typeface="DIN Alternate Bold"/>
          <a:cs typeface="DIN Alternate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 Bold"/>
          <a:ea typeface="DIN Alternate Bold"/>
          <a:cs typeface="DIN Alternate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 Bold"/>
          <a:ea typeface="DIN Alternate Bold"/>
          <a:cs typeface="DIN Alternate Bold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 Bold"/>
          <a:ea typeface="DIN Alternate Bold"/>
          <a:cs typeface="DIN Alternate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 Bold"/>
          <a:ea typeface="DIN Alternate Bold"/>
          <a:cs typeface="DIN Alternate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 Bold"/>
          <a:ea typeface="DIN Alternate Bold"/>
          <a:cs typeface="DIN Alternate Bold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 Bold"/>
          <a:ea typeface="DIN Alternate Bold"/>
          <a:cs typeface="DIN Alternate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 Bold"/>
          <a:ea typeface="DIN Alternate Bold"/>
          <a:cs typeface="DIN Alternate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 Bold"/>
          <a:ea typeface="DIN Alternate Bold"/>
          <a:cs typeface="DIN Alternate Bold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 Bold"/>
          <a:ea typeface="DIN Alternate Bold"/>
          <a:cs typeface="DIN Alternate Bold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 Bold"/>
          <a:ea typeface="DIN Alternate Bold"/>
          <a:cs typeface="DIN Alternate Bold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1" autoAdjust="0"/>
    <p:restoredTop sz="94674"/>
  </p:normalViewPr>
  <p:slideViewPr>
    <p:cSldViewPr snapToGrid="0" snapToObjects="1">
      <p:cViewPr varScale="1">
        <p:scale>
          <a:sx n="56" d="100"/>
          <a:sy n="56" d="100"/>
        </p:scale>
        <p:origin x="588" y="84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424916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3760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759-AF48-4B1F-9075-D07AD08DD41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477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0A155-1B71-449D-BFD2-995C0414303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844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3700" y="3419477"/>
            <a:ext cx="210312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63700" y="9178927"/>
            <a:ext cx="210312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22845-2FBA-4A47-893C-E0790A1C74A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652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363200" cy="87026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344400" y="3651250"/>
            <a:ext cx="10363200" cy="87026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C9479-DC33-461B-8252-73634EE5081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284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9576" y="730251"/>
            <a:ext cx="21031200" cy="2651126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79577" y="3362326"/>
            <a:ext cx="10315574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679577" y="5010150"/>
            <a:ext cx="10315574" cy="73691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12344400" y="3362326"/>
            <a:ext cx="10366376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6" cy="73691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B954E-F4E7-4ED2-9B8B-E5102DDC762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827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EE720-8A15-4FFD-9DA6-89DA8FD26DA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526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7EE9C-8CDF-482E-8EAB-9E7C77D8301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933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66376" y="1974851"/>
            <a:ext cx="123444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072A7-E494-4149-9B09-A25BAA0F397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263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366376" y="1974851"/>
            <a:ext cx="12344400" cy="9747250"/>
          </a:xfrm>
        </p:spPr>
        <p:txBody>
          <a:bodyPr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7FFA-6B60-4D91-9D82-55A6ACCE317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345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A80CA-F5A6-4BC9-8F5F-5D23FE74211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235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7449800" y="730250"/>
            <a:ext cx="5257800" cy="11623676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468600" cy="1162367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B9AD5-7172-4A8B-ADD9-F1745454CBB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925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E7295-B5C0-4D21-9A6B-6C8AF1871E3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xmlns="" id="{4E065825-85CD-4AFB-994B-2E973E9F02E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507139" y="12788961"/>
            <a:ext cx="5608322" cy="716890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5526" y="93955"/>
            <a:ext cx="11579936" cy="71689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47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xmlns="" id="{59F58909-8CF7-4B59-B73D-6D9E4358D6C5}"/>
              </a:ext>
            </a:extLst>
          </p:cNvPr>
          <p:cNvSpPr/>
          <p:nvPr userDrawn="1"/>
        </p:nvSpPr>
        <p:spPr>
          <a:xfrm flipV="1">
            <a:off x="2" y="1060239"/>
            <a:ext cx="24384000" cy="748890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defTabSz="1828800" hangingPunct="1">
              <a:spcBef>
                <a:spcPts val="0"/>
              </a:spcBef>
            </a:pPr>
            <a:endParaRPr sz="7600" i="0" kern="1200" spc="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392083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180976" y="1981200"/>
            <a:ext cx="24025224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204000" y="180000"/>
            <a:ext cx="18000000" cy="18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4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4991100" y="12817479"/>
            <a:ext cx="14401800" cy="717550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28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23485476" y="13104140"/>
            <a:ext cx="720724" cy="430888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28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3429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1219251" y="12755938"/>
            <a:ext cx="5608322" cy="1149032"/>
          </a:xfrm>
          <a:prstGeom prst="rect">
            <a:avLst/>
          </a:prstGeom>
        </p:spPr>
        <p:txBody>
          <a:bodyPr/>
          <a:lstStyle/>
          <a:p>
            <a:fld id="{D0D7FD47-8056-498A-BF34-077F1BDE275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8290562" y="12755942"/>
            <a:ext cx="7802880" cy="1149032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xmlns="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507189" y="12788963"/>
            <a:ext cx="5608322" cy="697626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5526" y="93963"/>
            <a:ext cx="11579936" cy="69762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45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xmlns="" id="{D1FFA894-E666-4AAB-90B4-A00984BD322C}"/>
              </a:ext>
            </a:extLst>
          </p:cNvPr>
          <p:cNvSpPr/>
          <p:nvPr userDrawn="1"/>
        </p:nvSpPr>
        <p:spPr>
          <a:xfrm flipV="1">
            <a:off x="2" y="1060243"/>
            <a:ext cx="24384000" cy="748890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defTabSz="1828800" hangingPunct="1">
              <a:spcBef>
                <a:spcPts val="0"/>
              </a:spcBef>
            </a:pPr>
            <a:endParaRPr sz="7700" i="0" kern="1200" spc="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2546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1219209" y="12755893"/>
            <a:ext cx="5608322" cy="878062"/>
          </a:xfrm>
        </p:spPr>
        <p:txBody>
          <a:bodyPr/>
          <a:lstStyle/>
          <a:p>
            <a:fld id="{957B05F4-714D-49B2-A56B-515B4FC571F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23.03.2023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8290562" y="12755897"/>
            <a:ext cx="7802880" cy="878062"/>
          </a:xfr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xmlns="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507141" y="12788960"/>
            <a:ext cx="5608322" cy="537712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5526" y="93954"/>
            <a:ext cx="11579936" cy="53771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5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14B081CF-64E0-45FA-B2B7-373E8E89AF28}"/>
              </a:ext>
            </a:extLst>
          </p:cNvPr>
          <p:cNvCxnSpPr>
            <a:cxnSpLocks/>
          </p:cNvCxnSpPr>
          <p:nvPr userDrawn="1"/>
        </p:nvCxnSpPr>
        <p:spPr>
          <a:xfrm>
            <a:off x="240001" y="1980000"/>
            <a:ext cx="2387546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9974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016000" y="1016000"/>
            <a:ext cx="22352000" cy="70739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7100">
                <a:solidFill>
                  <a:srgbClr val="5C5C5C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22948900" y="12922250"/>
            <a:ext cx="419088" cy="4699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34743235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Линия"/>
          <p:cNvSpPr/>
          <p:nvPr/>
        </p:nvSpPr>
        <p:spPr>
          <a:xfrm>
            <a:off x="1016000" y="10718800"/>
            <a:ext cx="120904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 i="0" spc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 i="0" spc="0">
              <a:solidFill>
                <a:srgbClr val="000000"/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42" name="182429520_1646x1646.jpeg"/>
          <p:cNvSpPr>
            <a:spLocks noGrp="1"/>
          </p:cNvSpPr>
          <p:nvPr>
            <p:ph type="pic" idx="21"/>
          </p:nvPr>
        </p:nvSpPr>
        <p:spPr>
          <a:xfrm>
            <a:off x="12306300" y="-114300"/>
            <a:ext cx="13931900" cy="13931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016000" y="1155700"/>
            <a:ext cx="12090400" cy="97790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7100">
                <a:solidFill>
                  <a:srgbClr val="5C5C5C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4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016000" y="10795000"/>
            <a:ext cx="12090400" cy="19050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7000" i="1">
                <a:solidFill>
                  <a:srgbClr val="747676"/>
                </a:solidFill>
              </a:defRPr>
            </a:lvl1pPr>
            <a:lvl2pPr marL="0" indent="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7000" i="1">
                <a:solidFill>
                  <a:srgbClr val="747676"/>
                </a:solidFill>
              </a:defRPr>
            </a:lvl2pPr>
            <a:lvl3pPr marL="0" indent="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7000" i="1">
                <a:solidFill>
                  <a:srgbClr val="747676"/>
                </a:solidFill>
              </a:defRPr>
            </a:lvl3pPr>
            <a:lvl4pPr marL="0" indent="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7000" i="1">
                <a:solidFill>
                  <a:srgbClr val="747676"/>
                </a:solidFill>
              </a:defRPr>
            </a:lvl4pPr>
            <a:lvl5pPr marL="0" indent="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7000" i="1">
                <a:solidFill>
                  <a:srgbClr val="747676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8625763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Линия"/>
          <p:cNvSpPr/>
          <p:nvPr/>
        </p:nvSpPr>
        <p:spPr>
          <a:xfrm>
            <a:off x="1016000" y="2222500"/>
            <a:ext cx="22352000" cy="5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 i="0" spc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 i="0" spc="0">
              <a:solidFill>
                <a:srgbClr val="000000"/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53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3384298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Линия"/>
          <p:cNvSpPr/>
          <p:nvPr/>
        </p:nvSpPr>
        <p:spPr>
          <a:xfrm>
            <a:off x="1016000" y="2222500"/>
            <a:ext cx="22352000" cy="5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 i="0" spc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 i="0" spc="0">
              <a:solidFill>
                <a:srgbClr val="000000"/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62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3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59623299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Линия"/>
          <p:cNvSpPr/>
          <p:nvPr/>
        </p:nvSpPr>
        <p:spPr>
          <a:xfrm>
            <a:off x="13208000" y="2222500"/>
            <a:ext cx="101600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 i="0" spc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 i="0" spc="0">
              <a:solidFill>
                <a:srgbClr val="000000"/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72" name="118295074_2675x2907.jpeg"/>
          <p:cNvSpPr>
            <a:spLocks noGrp="1"/>
          </p:cNvSpPr>
          <p:nvPr>
            <p:ph type="pic" idx="21"/>
          </p:nvPr>
        </p:nvSpPr>
        <p:spPr>
          <a:xfrm>
            <a:off x="-381000" y="-114300"/>
            <a:ext cx="13931900" cy="1513643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3208000" y="1016000"/>
            <a:ext cx="10160000" cy="1016000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74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13208000" y="2540000"/>
            <a:ext cx="10160000" cy="10160000"/>
          </a:xfrm>
          <a:prstGeom prst="rect">
            <a:avLst/>
          </a:prstGeom>
        </p:spPr>
        <p:txBody>
          <a:bodyPr/>
          <a:lstStyle>
            <a:lvl1pPr marL="571500" indent="-571500">
              <a:defRPr sz="4000"/>
            </a:lvl1pPr>
            <a:lvl2pPr marL="1143000" indent="-571500">
              <a:defRPr sz="4000"/>
            </a:lvl2pPr>
            <a:lvl3pPr marL="1714500" indent="-571500">
              <a:defRPr sz="4000"/>
            </a:lvl3pPr>
            <a:lvl4pPr marL="2286000" indent="-571500">
              <a:defRPr sz="4000"/>
            </a:lvl4pPr>
            <a:lvl5pPr marL="2857500" indent="-571500">
              <a:defRPr sz="40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00127809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89495999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118295074_2675x2907.jpeg"/>
          <p:cNvSpPr>
            <a:spLocks noGrp="1"/>
          </p:cNvSpPr>
          <p:nvPr>
            <p:ph type="pic" idx="21"/>
          </p:nvPr>
        </p:nvSpPr>
        <p:spPr>
          <a:xfrm>
            <a:off x="1016000" y="-1333500"/>
            <a:ext cx="13970000" cy="1517782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1" name="182741592_1098x949.jpeg"/>
          <p:cNvSpPr>
            <a:spLocks noGrp="1"/>
          </p:cNvSpPr>
          <p:nvPr>
            <p:ph type="pic" sz="half" idx="22"/>
          </p:nvPr>
        </p:nvSpPr>
        <p:spPr>
          <a:xfrm>
            <a:off x="15240000" y="-1130300"/>
            <a:ext cx="9296400" cy="80348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2" name="182429520_1646x1646.jpeg"/>
          <p:cNvSpPr>
            <a:spLocks noGrp="1"/>
          </p:cNvSpPr>
          <p:nvPr>
            <p:ph type="pic" sz="half" idx="23"/>
          </p:nvPr>
        </p:nvSpPr>
        <p:spPr>
          <a:xfrm>
            <a:off x="15240000" y="5778500"/>
            <a:ext cx="8382000" cy="8382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016000" y="11137900"/>
            <a:ext cx="22352000" cy="1905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000"/>
              </a:spcBef>
              <a:buSzTx/>
              <a:buFontTx/>
              <a:buNone/>
              <a:defRPr sz="4000" i="1" spc="39"/>
            </a:lvl1pPr>
            <a:lvl2pPr marL="0" indent="0">
              <a:spcBef>
                <a:spcPts val="2000"/>
              </a:spcBef>
              <a:buSzTx/>
              <a:buFontTx/>
              <a:buNone/>
              <a:defRPr sz="4000" i="1" spc="39"/>
            </a:lvl2pPr>
            <a:lvl3pPr marL="0" indent="0">
              <a:spcBef>
                <a:spcPts val="2000"/>
              </a:spcBef>
              <a:buSzTx/>
              <a:buFontTx/>
              <a:buNone/>
              <a:defRPr sz="4000" i="1" spc="39"/>
            </a:lvl3pPr>
            <a:lvl4pPr marL="0" indent="0">
              <a:spcBef>
                <a:spcPts val="2000"/>
              </a:spcBef>
              <a:buSzTx/>
              <a:buFontTx/>
              <a:buNone/>
              <a:defRPr sz="4000" i="1" spc="39"/>
            </a:lvl4pPr>
            <a:lvl5pPr marL="0" indent="0">
              <a:spcBef>
                <a:spcPts val="2000"/>
              </a:spcBef>
              <a:buSzTx/>
              <a:buFontTx/>
              <a:buNone/>
              <a:defRPr sz="4000" i="1" spc="39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40848318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«"/>
          <p:cNvSpPr txBox="1"/>
          <p:nvPr/>
        </p:nvSpPr>
        <p:spPr>
          <a:xfrm>
            <a:off x="965200" y="1041400"/>
            <a:ext cx="3130550" cy="595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0000" b="1" i="0" spc="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t>«</a:t>
            </a:r>
          </a:p>
        </p:txBody>
      </p:sp>
      <p:sp>
        <p:nvSpPr>
          <p:cNvPr id="102" name="Введите цитату…"/>
          <p:cNvSpPr txBox="1">
            <a:spLocks noGrp="1"/>
          </p:cNvSpPr>
          <p:nvPr>
            <p:ph type="body" sz="quarter" idx="21"/>
          </p:nvPr>
        </p:nvSpPr>
        <p:spPr>
          <a:xfrm>
            <a:off x="3632200" y="5442942"/>
            <a:ext cx="19735800" cy="1320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2300"/>
              </a:spcBef>
              <a:buSzTx/>
              <a:buFontTx/>
              <a:buNone/>
              <a:defRPr sz="7000">
                <a:solidFill>
                  <a:srgbClr val="747676"/>
                </a:solidFill>
              </a:defRPr>
            </a:lvl1pPr>
          </a:lstStyle>
          <a:p>
            <a:r>
              <a:t>Введите цитату…</a:t>
            </a:r>
          </a:p>
        </p:txBody>
      </p:sp>
      <p:sp>
        <p:nvSpPr>
          <p:cNvPr id="103" name="— Иван Арсентьев"/>
          <p:cNvSpPr txBox="1">
            <a:spLocks noGrp="1"/>
          </p:cNvSpPr>
          <p:nvPr>
            <p:ph type="body" sz="quarter" idx="22"/>
          </p:nvPr>
        </p:nvSpPr>
        <p:spPr>
          <a:xfrm>
            <a:off x="3632200" y="10756900"/>
            <a:ext cx="19735800" cy="1320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2300"/>
              </a:spcBef>
              <a:buSzTx/>
              <a:buFontTx/>
              <a:buNone/>
              <a:defRPr sz="7000" i="1">
                <a:solidFill>
                  <a:srgbClr val="6B6D6D"/>
                </a:solidFill>
              </a:defRPr>
            </a:lvl1pPr>
          </a:lstStyle>
          <a:p>
            <a:r>
              <a:t>— Иван Арсентьев</a:t>
            </a:r>
          </a:p>
        </p:txBody>
      </p:sp>
      <p:sp>
        <p:nvSpPr>
          <p:cNvPr id="10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056234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118295074_2675x2907.jpeg"/>
          <p:cNvSpPr>
            <a:spLocks noGrp="1"/>
          </p:cNvSpPr>
          <p:nvPr>
            <p:ph type="pic" idx="21"/>
          </p:nvPr>
        </p:nvSpPr>
        <p:spPr>
          <a:xfrm>
            <a:off x="-127000" y="-2540000"/>
            <a:ext cx="24637999" cy="2676815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63649464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228510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182880" tIns="91440" rIns="182880" bIns="9144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182880" tIns="91440" rIns="182880" bIns="9144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hangingPunct="1">
              <a:spcBef>
                <a:spcPts val="0"/>
              </a:spcBef>
            </a:pPr>
            <a:fld id="{E64DB8CD-D9E3-4690-8A83-D93448CAFEF6}" type="datetime1">
              <a:rPr lang="ru-RU" i="0" kern="1200" spc="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1828800" hangingPunct="1">
                <a:spcBef>
                  <a:spcPts val="0"/>
                </a:spcBef>
              </a:pPr>
              <a:t>23.03.2023</a:t>
            </a:fld>
            <a:endParaRPr lang="ru-RU" i="0" kern="1200" spc="0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182880" tIns="91440" rIns="182880" bIns="9144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hangingPunct="1">
              <a:spcBef>
                <a:spcPts val="0"/>
              </a:spcBef>
            </a:pPr>
            <a:endParaRPr lang="ru-RU" i="0" kern="1200" spc="0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182880" tIns="91440" rIns="182880" bIns="9144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hangingPunct="1">
              <a:spcBef>
                <a:spcPts val="0"/>
              </a:spcBef>
            </a:pPr>
            <a:fld id="{5C4A6F70-B317-4A4F-98B4-679CD3E73B83}" type="slidenum">
              <a:rPr lang="ru-RU" i="0" kern="1200" spc="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1828800" hangingPunct="1">
                <a:spcBef>
                  <a:spcPts val="0"/>
                </a:spcBef>
              </a:pPr>
              <a:t>‹#›</a:t>
            </a:fld>
            <a:endParaRPr lang="ru-RU" i="0" kern="1200" spc="0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08186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</p:sldLayoutIdLst>
  <p:hf hdr="0" ftr="0" dt="0"/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016000" y="1016000"/>
            <a:ext cx="22352000" cy="10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016000" y="2540000"/>
            <a:ext cx="22352000" cy="1016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22948900" y="12928600"/>
            <a:ext cx="41908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sz="2500" i="0" spc="0">
                <a:solidFill>
                  <a:srgbClr val="747676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19142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</p:sldLayoutIdLst>
  <p:transition spd="med"/>
  <p:txStyles>
    <p:titleStyle>
      <a:lvl1pPr marL="0" marR="0" indent="0" algn="l" defTabSz="825500" rtl="0" latinLnBrk="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tabLst/>
        <a:defRPr sz="7500" b="0" i="0" u="none" strike="noStrike" cap="all" spc="0" baseline="0">
          <a:solidFill>
            <a:srgbClr val="747676"/>
          </a:solidFill>
          <a:uFillTx/>
          <a:latin typeface="+mn-lt"/>
          <a:ea typeface="+mn-ea"/>
          <a:cs typeface="+mn-cs"/>
          <a:sym typeface="DIN Condensed Bold"/>
        </a:defRPr>
      </a:lvl1pPr>
      <a:lvl2pPr marL="0" marR="0" indent="342900" algn="l" defTabSz="825500" rtl="0" latinLnBrk="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tabLst/>
        <a:defRPr sz="7500" b="0" i="0" u="none" strike="noStrike" cap="all" spc="0" baseline="0">
          <a:solidFill>
            <a:srgbClr val="747676"/>
          </a:solidFill>
          <a:uFillTx/>
          <a:latin typeface="+mn-lt"/>
          <a:ea typeface="+mn-ea"/>
          <a:cs typeface="+mn-cs"/>
          <a:sym typeface="DIN Condensed Bold"/>
        </a:defRPr>
      </a:lvl2pPr>
      <a:lvl3pPr marL="0" marR="0" indent="685800" algn="l" defTabSz="825500" rtl="0" latinLnBrk="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tabLst/>
        <a:defRPr sz="7500" b="0" i="0" u="none" strike="noStrike" cap="all" spc="0" baseline="0">
          <a:solidFill>
            <a:srgbClr val="747676"/>
          </a:solidFill>
          <a:uFillTx/>
          <a:latin typeface="+mn-lt"/>
          <a:ea typeface="+mn-ea"/>
          <a:cs typeface="+mn-cs"/>
          <a:sym typeface="DIN Condensed Bold"/>
        </a:defRPr>
      </a:lvl3pPr>
      <a:lvl4pPr marL="0" marR="0" indent="1028700" algn="l" defTabSz="825500" rtl="0" latinLnBrk="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tabLst/>
        <a:defRPr sz="7500" b="0" i="0" u="none" strike="noStrike" cap="all" spc="0" baseline="0">
          <a:solidFill>
            <a:srgbClr val="747676"/>
          </a:solidFill>
          <a:uFillTx/>
          <a:latin typeface="+mn-lt"/>
          <a:ea typeface="+mn-ea"/>
          <a:cs typeface="+mn-cs"/>
          <a:sym typeface="DIN Condensed Bold"/>
        </a:defRPr>
      </a:lvl4pPr>
      <a:lvl5pPr marL="0" marR="0" indent="1371600" algn="l" defTabSz="825500" rtl="0" latinLnBrk="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tabLst/>
        <a:defRPr sz="7500" b="0" i="0" u="none" strike="noStrike" cap="all" spc="0" baseline="0">
          <a:solidFill>
            <a:srgbClr val="747676"/>
          </a:solidFill>
          <a:uFillTx/>
          <a:latin typeface="+mn-lt"/>
          <a:ea typeface="+mn-ea"/>
          <a:cs typeface="+mn-cs"/>
          <a:sym typeface="DIN Condensed Bold"/>
        </a:defRPr>
      </a:lvl5pPr>
      <a:lvl6pPr marL="0" marR="0" indent="1714500" algn="l" defTabSz="825500" rtl="0" latinLnBrk="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tabLst/>
        <a:defRPr sz="7500" b="0" i="0" u="none" strike="noStrike" cap="all" spc="0" baseline="0">
          <a:solidFill>
            <a:srgbClr val="747676"/>
          </a:solidFill>
          <a:uFillTx/>
          <a:latin typeface="+mn-lt"/>
          <a:ea typeface="+mn-ea"/>
          <a:cs typeface="+mn-cs"/>
          <a:sym typeface="DIN Condensed Bold"/>
        </a:defRPr>
      </a:lvl6pPr>
      <a:lvl7pPr marL="0" marR="0" indent="2057400" algn="l" defTabSz="825500" rtl="0" latinLnBrk="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tabLst/>
        <a:defRPr sz="7500" b="0" i="0" u="none" strike="noStrike" cap="all" spc="0" baseline="0">
          <a:solidFill>
            <a:srgbClr val="747676"/>
          </a:solidFill>
          <a:uFillTx/>
          <a:latin typeface="+mn-lt"/>
          <a:ea typeface="+mn-ea"/>
          <a:cs typeface="+mn-cs"/>
          <a:sym typeface="DIN Condensed Bold"/>
        </a:defRPr>
      </a:lvl7pPr>
      <a:lvl8pPr marL="0" marR="0" indent="2400300" algn="l" defTabSz="825500" rtl="0" latinLnBrk="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tabLst/>
        <a:defRPr sz="7500" b="0" i="0" u="none" strike="noStrike" cap="all" spc="0" baseline="0">
          <a:solidFill>
            <a:srgbClr val="747676"/>
          </a:solidFill>
          <a:uFillTx/>
          <a:latin typeface="+mn-lt"/>
          <a:ea typeface="+mn-ea"/>
          <a:cs typeface="+mn-cs"/>
          <a:sym typeface="DIN Condensed Bold"/>
        </a:defRPr>
      </a:lvl8pPr>
      <a:lvl9pPr marL="0" marR="0" indent="2743200" algn="l" defTabSz="825500" rtl="0" latinLnBrk="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tabLst/>
        <a:defRPr sz="7500" b="0" i="0" u="none" strike="noStrike" cap="all" spc="0" baseline="0">
          <a:solidFill>
            <a:srgbClr val="747676"/>
          </a:solidFill>
          <a:uFillTx/>
          <a:latin typeface="+mn-lt"/>
          <a:ea typeface="+mn-ea"/>
          <a:cs typeface="+mn-cs"/>
          <a:sym typeface="DIN Condensed Bold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tabLst/>
        <a:defRPr sz="4500" b="0" i="0" u="none" strike="noStrike" cap="none" spc="0" baseline="0"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1pPr>
      <a:lvl2pPr marL="1270000" marR="0" indent="-635000" algn="l" defTabSz="825500" rtl="0" latinLnBrk="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tabLst/>
        <a:defRPr sz="4500" b="0" i="0" u="none" strike="noStrike" cap="none" spc="0" baseline="0"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2pPr>
      <a:lvl3pPr marL="1905000" marR="0" indent="-635000" algn="l" defTabSz="825500" rtl="0" latinLnBrk="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tabLst/>
        <a:defRPr sz="4500" b="0" i="0" u="none" strike="noStrike" cap="none" spc="0" baseline="0"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3pPr>
      <a:lvl4pPr marL="2540000" marR="0" indent="-635000" algn="l" defTabSz="825500" rtl="0" latinLnBrk="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tabLst/>
        <a:defRPr sz="4500" b="0" i="0" u="none" strike="noStrike" cap="none" spc="0" baseline="0"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4pPr>
      <a:lvl5pPr marL="3175000" marR="0" indent="-635000" algn="l" defTabSz="825500" rtl="0" latinLnBrk="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tabLst/>
        <a:defRPr sz="4500" b="0" i="0" u="none" strike="noStrike" cap="none" spc="0" baseline="0"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5pPr>
      <a:lvl6pPr marL="3810000" marR="0" indent="-635000" algn="l" defTabSz="825500" rtl="0" latinLnBrk="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tabLst/>
        <a:defRPr sz="4500" b="0" i="0" u="none" strike="noStrike" cap="none" spc="0" baseline="0"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6pPr>
      <a:lvl7pPr marL="4445000" marR="0" indent="-635000" algn="l" defTabSz="825500" rtl="0" latinLnBrk="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tabLst/>
        <a:defRPr sz="4500" b="0" i="0" u="none" strike="noStrike" cap="none" spc="0" baseline="0"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7pPr>
      <a:lvl8pPr marL="5080000" marR="0" indent="-635000" algn="l" defTabSz="825500" rtl="0" latinLnBrk="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tabLst/>
        <a:defRPr sz="4500" b="0" i="0" u="none" strike="noStrike" cap="none" spc="0" baseline="0"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8pPr>
      <a:lvl9pPr marL="5715000" marR="0" indent="-635000" algn="l" defTabSz="825500" rtl="0" latinLnBrk="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tabLst/>
        <a:defRPr sz="4500" b="0" i="0" u="none" strike="noStrike" cap="none" spc="0" baseline="0"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9pPr>
    </p:bodyStyle>
    <p:otherStyle>
      <a:lvl1pPr marL="0" marR="0" indent="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1pPr>
      <a:lvl2pPr marL="0" marR="0" indent="228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2pPr>
      <a:lvl3pPr marL="0" marR="0" indent="457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3pPr>
      <a:lvl4pPr marL="0" marR="0" indent="685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4pPr>
      <a:lvl5pPr marL="0" marR="0" indent="9144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5pPr>
      <a:lvl6pPr marL="0" marR="0" indent="11430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6pPr>
      <a:lvl7pPr marL="0" marR="0" indent="1371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7pPr>
      <a:lvl8pPr marL="0" marR="0" indent="1600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8pPr>
      <a:lvl9pPr marL="0" marR="0" indent="1828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7"/>
          <p:cNvSpPr/>
          <p:nvPr/>
        </p:nvSpPr>
        <p:spPr>
          <a:xfrm>
            <a:off x="0" y="-120580"/>
            <a:ext cx="24384000" cy="753760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pPr defTabSz="1828800" hangingPunct="1">
              <a:spcBef>
                <a:spcPts val="0"/>
              </a:spcBef>
              <a:defRPr sz="5800" b="1" i="0" spc="58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ru-RU" sz="3600" b="1" i="0" kern="1200" spc="116" dirty="0" smtClean="0">
                <a:solidFill>
                  <a:prstClr val="white"/>
                </a:solidFill>
                <a:latin typeface="Arial" panose="020B0604020202020204" pitchFamily="34" charset="0"/>
                <a:ea typeface="Century Gothic"/>
                <a:cs typeface="Arial" panose="020B0604020202020204" pitchFamily="34" charset="0"/>
                <a:sym typeface="Century Gothic"/>
              </a:rPr>
              <a:t>Работа в Личном кабинете ТОФК на</a:t>
            </a:r>
          </a:p>
          <a:p>
            <a:pPr defTabSz="1828800" hangingPunct="1">
              <a:spcBef>
                <a:spcPts val="0"/>
              </a:spcBef>
              <a:defRPr sz="5800" b="1" i="0" spc="58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ru-RU" sz="3600" b="1" i="0" kern="1200" spc="116" dirty="0" smtClean="0">
                <a:solidFill>
                  <a:prstClr val="white"/>
                </a:solidFill>
                <a:latin typeface="Arial" panose="020B0604020202020204" pitchFamily="34" charset="0"/>
                <a:ea typeface="Century Gothic"/>
                <a:cs typeface="Arial" panose="020B0604020202020204" pitchFamily="34" charset="0"/>
                <a:sym typeface="Century Gothic"/>
              </a:rPr>
              <a:t>Официальном сайте для размещения </a:t>
            </a:r>
          </a:p>
          <a:p>
            <a:pPr defTabSz="1828800" hangingPunct="1">
              <a:spcBef>
                <a:spcPts val="0"/>
              </a:spcBef>
              <a:defRPr sz="5800" b="1" i="0" spc="58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ru-RU" sz="3600" b="1" i="0" kern="1200" spc="116" dirty="0" smtClean="0">
                <a:solidFill>
                  <a:prstClr val="white"/>
                </a:solidFill>
                <a:latin typeface="Arial" panose="020B0604020202020204" pitchFamily="34" charset="0"/>
                <a:ea typeface="Century Gothic"/>
                <a:cs typeface="Arial" panose="020B0604020202020204" pitchFamily="34" charset="0"/>
                <a:sym typeface="Century Gothic"/>
              </a:rPr>
              <a:t>информации о государственных и</a:t>
            </a:r>
          </a:p>
          <a:p>
            <a:pPr defTabSz="1828800" hangingPunct="1">
              <a:spcBef>
                <a:spcPts val="0"/>
              </a:spcBef>
              <a:defRPr sz="5800" b="1" i="0" spc="58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ru-RU" sz="3600" b="1" i="0" kern="1200" spc="116" dirty="0" smtClean="0">
                <a:solidFill>
                  <a:prstClr val="white"/>
                </a:solidFill>
                <a:latin typeface="Arial" panose="020B0604020202020204" pitchFamily="34" charset="0"/>
                <a:ea typeface="Century Gothic"/>
                <a:cs typeface="Arial" panose="020B0604020202020204" pitchFamily="34" charset="0"/>
                <a:sym typeface="Century Gothic"/>
              </a:rPr>
              <a:t>муниципальных учреждениях </a:t>
            </a:r>
            <a:r>
              <a:rPr lang="en-US" sz="3600" b="1" i="0" kern="1200" spc="116" dirty="0" smtClean="0">
                <a:solidFill>
                  <a:prstClr val="white"/>
                </a:solidFill>
                <a:latin typeface="Arial" panose="020B0604020202020204" pitchFamily="34" charset="0"/>
                <a:ea typeface="Century Gothic"/>
                <a:cs typeface="Arial" panose="020B0604020202020204" pitchFamily="34" charset="0"/>
                <a:sym typeface="Century Gothic"/>
              </a:rPr>
              <a:t>bus.gov.ru</a:t>
            </a:r>
            <a:endParaRPr lang="ru-RU" sz="3600" b="1" i="0" kern="1200" spc="116" dirty="0">
              <a:solidFill>
                <a:prstClr val="white"/>
              </a:solidFill>
              <a:latin typeface="Arial" panose="020B0604020202020204" pitchFamily="34" charset="0"/>
              <a:ea typeface="Century Gothic"/>
              <a:cs typeface="Arial" panose="020B0604020202020204" pitchFamily="34" charset="0"/>
              <a:sym typeface="Century Gothic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9897" y="228600"/>
            <a:ext cx="11813410" cy="132588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" t="54217" r="794"/>
          <a:stretch/>
        </p:blipFill>
        <p:spPr>
          <a:xfrm>
            <a:off x="12359897" y="7417024"/>
            <a:ext cx="11813410" cy="607037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167664" y="12735583"/>
            <a:ext cx="7429500" cy="615554"/>
          </a:xfrm>
          <a:prstGeom prst="rect">
            <a:avLst/>
          </a:prstGeom>
          <a:noFill/>
        </p:spPr>
        <p:txBody>
          <a:bodyPr wrap="square" lIns="182880" tIns="91440" rIns="182880" bIns="91440" rtlCol="0">
            <a:spAutoFit/>
          </a:bodyPr>
          <a:lstStyle/>
          <a:p>
            <a:pPr algn="ctr" defTabSz="1828800" hangingPunct="1">
              <a:spcBef>
                <a:spcPts val="0"/>
              </a:spcBef>
            </a:pPr>
            <a:r>
              <a:rPr lang="ru-RU" sz="2800" i="0" kern="1200" spc="0" dirty="0">
                <a:solidFill>
                  <a:prstClr val="white">
                    <a:lumMod val="65000"/>
                  </a:prst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г. Москва, </a:t>
            </a:r>
            <a:r>
              <a:rPr lang="ru-RU" sz="2800" i="0" kern="1200" spc="0" dirty="0" smtClean="0">
                <a:solidFill>
                  <a:prstClr val="white">
                    <a:lumMod val="65000"/>
                  </a:prst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март 2023 </a:t>
            </a:r>
            <a:r>
              <a:rPr lang="ru-RU" sz="2800" i="0" kern="1200" spc="0" dirty="0">
                <a:solidFill>
                  <a:prstClr val="white">
                    <a:lumMod val="65000"/>
                  </a:prst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год</a:t>
            </a:r>
            <a:endParaRPr lang="en-US" sz="2800" i="0" kern="1200" spc="0" dirty="0">
              <a:solidFill>
                <a:prstClr val="white">
                  <a:lumMod val="65000"/>
                </a:prstClr>
              </a:solidFill>
              <a:latin typeface="Segoe UI Light" panose="020B0502040204020203" pitchFamily="34" charset="0"/>
              <a:ea typeface="Segoe UI Black" panose="020B0A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117603" y="1520523"/>
            <a:ext cx="18999458" cy="50387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b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34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l" hangingPunct="1"/>
            <a:endParaRPr lang="ru-RU" sz="5600" kern="1200" dirty="0">
              <a:solidFill>
                <a:prstClr val="white"/>
              </a:solidFill>
              <a:latin typeface="Segoe UI Light" panose="020B0502040204020203" pitchFamily="34" charset="0"/>
              <a:ea typeface="Segoe UI Historic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196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Группа"/>
          <p:cNvGrpSpPr/>
          <p:nvPr/>
        </p:nvGrpSpPr>
        <p:grpSpPr>
          <a:xfrm>
            <a:off x="288904" y="260438"/>
            <a:ext cx="1315267" cy="1336993"/>
            <a:chOff x="-1" y="0"/>
            <a:chExt cx="1315265" cy="1336992"/>
          </a:xfrm>
        </p:grpSpPr>
        <p:sp>
          <p:nvSpPr>
            <p:cNvPr id="240" name="object 3"/>
            <p:cNvSpPr/>
            <p:nvPr/>
          </p:nvSpPr>
          <p:spPr>
            <a:xfrm>
              <a:off x="-2" y="-1"/>
              <a:ext cx="1315267" cy="1336993"/>
            </a:xfrm>
            <a:prstGeom prst="rect">
              <a:avLst/>
            </a:prstGeom>
            <a:blipFill rotWithShape="1">
              <a:blip r:embed="rId2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 i="0" spc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1" name="Кружок"/>
            <p:cNvSpPr/>
            <p:nvPr/>
          </p:nvSpPr>
          <p:spPr>
            <a:xfrm>
              <a:off x="420516" y="564661"/>
              <a:ext cx="413921" cy="413921"/>
            </a:xfrm>
            <a:prstGeom prst="ellipse">
              <a:avLst/>
            </a:prstGeom>
            <a:solidFill>
              <a:srgbClr val="163A56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3500" i="0" spc="0">
                  <a:solidFill>
                    <a:srgbClr val="FFFFFF"/>
                  </a:solidFill>
                  <a:latin typeface="DIN Alternate Bold"/>
                  <a:ea typeface="DIN Alternate Bold"/>
                  <a:cs typeface="DIN Alternate Bold"/>
                  <a:sym typeface="DIN Alternate Bold"/>
                </a:defRPr>
              </a:pPr>
              <a:endParaRPr sz="3500" i="0" spc="0">
                <a:solidFill>
                  <a:srgbClr val="FFFFFF"/>
                </a:solidFill>
                <a:latin typeface="DIN Alternate Bold"/>
                <a:ea typeface="DIN Alternate Bold"/>
                <a:cs typeface="DIN Alternate Bold"/>
                <a:sym typeface="DIN Alternate Bold"/>
              </a:endParaRPr>
            </a:p>
          </p:txBody>
        </p:sp>
        <p:sp>
          <p:nvSpPr>
            <p:cNvPr id="242" name="object 5"/>
            <p:cNvSpPr/>
            <p:nvPr/>
          </p:nvSpPr>
          <p:spPr>
            <a:xfrm>
              <a:off x="88940" y="92326"/>
              <a:ext cx="1077071" cy="1197573"/>
            </a:xfrm>
            <a:prstGeom prst="rect">
              <a:avLst/>
            </a:prstGeom>
            <a:blipFill rotWithShape="1">
              <a:blip r:embed="rId3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 i="0" spc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244" name="Казначейство России"/>
          <p:cNvSpPr txBox="1"/>
          <p:nvPr/>
        </p:nvSpPr>
        <p:spPr>
          <a:xfrm>
            <a:off x="1836898" y="503483"/>
            <a:ext cx="7204431" cy="85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800" b="1" i="0" spc="48">
                <a:solidFill>
                  <a:srgbClr val="163A5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dirty="0" err="1"/>
              <a:t>Казначейство</a:t>
            </a:r>
            <a:r>
              <a:rPr dirty="0"/>
              <a:t> </a:t>
            </a:r>
            <a:r>
              <a:rPr dirty="0" err="1"/>
              <a:t>России</a:t>
            </a:r>
            <a:endParaRPr dirty="0"/>
          </a:p>
        </p:txBody>
      </p:sp>
      <p:sp>
        <p:nvSpPr>
          <p:cNvPr id="246" name="Сквиркл"/>
          <p:cNvSpPr/>
          <p:nvPr/>
        </p:nvSpPr>
        <p:spPr>
          <a:xfrm>
            <a:off x="10616909" y="0"/>
            <a:ext cx="13767091" cy="1597431"/>
          </a:xfrm>
          <a:prstGeom prst="roundRect">
            <a:avLst>
              <a:gd name="adj" fmla="val 17552"/>
            </a:avLst>
          </a:prstGeom>
          <a:solidFill>
            <a:srgbClr val="163A56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500" i="0" spc="0">
                <a:solidFill>
                  <a:srgbClr val="FFFFFF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pPr>
            <a:endParaRPr sz="3500" i="0" spc="0">
              <a:solidFill>
                <a:srgbClr val="FFFFFF"/>
              </a:solidFill>
              <a:latin typeface="DIN Alternate Bold"/>
              <a:ea typeface="DIN Alternate Bold"/>
              <a:cs typeface="DIN Alternate Bold"/>
              <a:sym typeface="DIN Alternate Bold"/>
            </a:endParaRPr>
          </a:p>
        </p:txBody>
      </p:sp>
      <p:sp>
        <p:nvSpPr>
          <p:cNvPr id="247" name="Сервисы по мониторингу размещения информации"/>
          <p:cNvSpPr txBox="1"/>
          <p:nvPr/>
        </p:nvSpPr>
        <p:spPr>
          <a:xfrm>
            <a:off x="10616909" y="260437"/>
            <a:ext cx="13474254" cy="1184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ctr">
              <a:spcBef>
                <a:spcPts val="0"/>
              </a:spcBef>
              <a:defRPr sz="4200" b="1" i="0" spc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lang="ru-RU" dirty="0" smtClean="0"/>
              <a:t>Вход в Личный кабинет ТОФК</a:t>
            </a:r>
            <a:endParaRPr dirty="0">
              <a:latin typeface="Avenir Next" panose="020B0503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7088" y="2899529"/>
            <a:ext cx="99304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sz="2800" b="1" spc="-8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algn="l"/>
            <a:r>
              <a:rPr lang="ru-RU" sz="3000" b="0" spc="39" dirty="0">
                <a:solidFill>
                  <a:srgbClr val="5C5C5C"/>
                </a:solidFill>
              </a:rPr>
              <a:t>1. </a:t>
            </a:r>
            <a:r>
              <a:rPr lang="ru-RU" sz="3000" b="0" spc="39" dirty="0">
                <a:solidFill>
                  <a:srgbClr val="5C5C5C"/>
                </a:solidFill>
                <a:sym typeface="Century Gothic"/>
              </a:rPr>
              <a:t>Войти в Личный кабинет на ГИС ГМУ через         ПОИБ СОБИ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088" y="4273603"/>
            <a:ext cx="9789821" cy="7475959"/>
          </a:xfrm>
          <a:prstGeom prst="rect">
            <a:avLst/>
          </a:prstGeom>
        </p:spPr>
      </p:pic>
      <p:pic>
        <p:nvPicPr>
          <p:cNvPr id="14" name="Рисунок 13"/>
          <p:cNvPicPr/>
          <p:nvPr/>
        </p:nvPicPr>
        <p:blipFill>
          <a:blip r:embed="rId5"/>
          <a:stretch>
            <a:fillRect/>
          </a:stretch>
        </p:blipFill>
        <p:spPr>
          <a:xfrm>
            <a:off x="12927285" y="4074880"/>
            <a:ext cx="8310918" cy="530771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12927285" y="2899528"/>
            <a:ext cx="114691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sz="2800" b="1" spc="-8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algn="l"/>
            <a:r>
              <a:rPr lang="en-US" sz="3000" b="0" spc="39" dirty="0">
                <a:solidFill>
                  <a:srgbClr val="5C5C5C"/>
                </a:solidFill>
              </a:rPr>
              <a:t>2</a:t>
            </a:r>
            <a:r>
              <a:rPr lang="ru-RU" sz="3000" b="0" spc="39" dirty="0">
                <a:solidFill>
                  <a:srgbClr val="5C5C5C"/>
                </a:solidFill>
              </a:rPr>
              <a:t>. Пройти регистрацию в ПОИБ </a:t>
            </a:r>
            <a:r>
              <a:rPr lang="ru-RU" sz="3000" b="0" spc="39" dirty="0" smtClean="0">
                <a:solidFill>
                  <a:srgbClr val="5C5C5C"/>
                </a:solidFill>
              </a:rPr>
              <a:t>СОБИ и назначить полномочия для работы на ГИС ГМУ (при </a:t>
            </a:r>
            <a:r>
              <a:rPr lang="ru-RU" sz="3000" b="0" spc="39" dirty="0">
                <a:solidFill>
                  <a:srgbClr val="5C5C5C"/>
                </a:solidFill>
              </a:rPr>
              <a:t>необходимости)</a:t>
            </a:r>
          </a:p>
        </p:txBody>
      </p:sp>
      <p:sp>
        <p:nvSpPr>
          <p:cNvPr id="16" name="Стрелка вправо с вырезом 15"/>
          <p:cNvSpPr/>
          <p:nvPr/>
        </p:nvSpPr>
        <p:spPr>
          <a:xfrm>
            <a:off x="10922179" y="7563013"/>
            <a:ext cx="1699836" cy="897137"/>
          </a:xfrm>
          <a:prstGeom prst="notchedRightArrow">
            <a:avLst/>
          </a:prstGeom>
          <a:solidFill>
            <a:srgbClr val="163A56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</a:pPr>
            <a:endParaRPr lang="ru-RU" sz="3500" i="0" spc="0">
              <a:solidFill>
                <a:srgbClr val="FFFFFF"/>
              </a:solidFill>
              <a:latin typeface="DIN Alternate Bold"/>
              <a:ea typeface="DIN Alternate Bold"/>
              <a:cs typeface="DIN Alternate Bold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15190" y="6496209"/>
            <a:ext cx="8733389" cy="490583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1946836" y="11934415"/>
            <a:ext cx="121443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sz="2800" b="1" spc="-8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algn="l"/>
            <a:r>
              <a:rPr lang="ru-RU" sz="3000" b="0" spc="39" dirty="0" smtClean="0">
                <a:solidFill>
                  <a:srgbClr val="5C5C5C"/>
                </a:solidFill>
              </a:rPr>
              <a:t>«Территориальный орган Федерального </a:t>
            </a:r>
            <a:r>
              <a:rPr lang="ru-RU" sz="3000" b="0" spc="39" dirty="0" err="1" smtClean="0">
                <a:solidFill>
                  <a:srgbClr val="5C5C5C"/>
                </a:solidFill>
              </a:rPr>
              <a:t>казначейства_публ</a:t>
            </a:r>
            <a:r>
              <a:rPr lang="ru-RU" sz="3000" b="0" spc="39" dirty="0" smtClean="0">
                <a:solidFill>
                  <a:srgbClr val="5C5C5C"/>
                </a:solidFill>
              </a:rPr>
              <a:t>»</a:t>
            </a:r>
            <a:endParaRPr lang="ru-RU" sz="3000" b="0" spc="39" dirty="0">
              <a:solidFill>
                <a:srgbClr val="5C5C5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12857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Группа"/>
          <p:cNvGrpSpPr/>
          <p:nvPr/>
        </p:nvGrpSpPr>
        <p:grpSpPr>
          <a:xfrm>
            <a:off x="288904" y="260438"/>
            <a:ext cx="1315267" cy="1336993"/>
            <a:chOff x="-1" y="0"/>
            <a:chExt cx="1315265" cy="1336992"/>
          </a:xfrm>
        </p:grpSpPr>
        <p:sp>
          <p:nvSpPr>
            <p:cNvPr id="240" name="object 3"/>
            <p:cNvSpPr/>
            <p:nvPr/>
          </p:nvSpPr>
          <p:spPr>
            <a:xfrm>
              <a:off x="-2" y="-1"/>
              <a:ext cx="1315267" cy="1336993"/>
            </a:xfrm>
            <a:prstGeom prst="rect">
              <a:avLst/>
            </a:prstGeom>
            <a:blipFill rotWithShape="1">
              <a:blip r:embed="rId2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 i="0" spc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1" name="Кружок"/>
            <p:cNvSpPr/>
            <p:nvPr/>
          </p:nvSpPr>
          <p:spPr>
            <a:xfrm>
              <a:off x="420516" y="564661"/>
              <a:ext cx="413921" cy="413921"/>
            </a:xfrm>
            <a:prstGeom prst="ellipse">
              <a:avLst/>
            </a:prstGeom>
            <a:solidFill>
              <a:srgbClr val="163A56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3500" i="0" spc="0">
                  <a:solidFill>
                    <a:srgbClr val="FFFFFF"/>
                  </a:solidFill>
                  <a:latin typeface="DIN Alternate Bold"/>
                  <a:ea typeface="DIN Alternate Bold"/>
                  <a:cs typeface="DIN Alternate Bold"/>
                  <a:sym typeface="DIN Alternate Bold"/>
                </a:defRPr>
              </a:pPr>
              <a:endParaRPr sz="3500" i="0" spc="0">
                <a:solidFill>
                  <a:srgbClr val="FFFFFF"/>
                </a:solidFill>
                <a:latin typeface="DIN Alternate Bold"/>
                <a:ea typeface="DIN Alternate Bold"/>
                <a:cs typeface="DIN Alternate Bold"/>
                <a:sym typeface="DIN Alternate Bold"/>
              </a:endParaRPr>
            </a:p>
          </p:txBody>
        </p:sp>
        <p:sp>
          <p:nvSpPr>
            <p:cNvPr id="242" name="object 5"/>
            <p:cNvSpPr/>
            <p:nvPr/>
          </p:nvSpPr>
          <p:spPr>
            <a:xfrm>
              <a:off x="88940" y="92326"/>
              <a:ext cx="1077071" cy="1197573"/>
            </a:xfrm>
            <a:prstGeom prst="rect">
              <a:avLst/>
            </a:prstGeom>
            <a:blipFill rotWithShape="1">
              <a:blip r:embed="rId3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 i="0" spc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244" name="Казначейство России"/>
          <p:cNvSpPr txBox="1"/>
          <p:nvPr/>
        </p:nvSpPr>
        <p:spPr>
          <a:xfrm>
            <a:off x="1836898" y="503483"/>
            <a:ext cx="7204431" cy="85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800" b="1" i="0" spc="48">
                <a:solidFill>
                  <a:srgbClr val="163A5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Казначейство России</a:t>
            </a:r>
          </a:p>
        </p:txBody>
      </p:sp>
      <p:sp>
        <p:nvSpPr>
          <p:cNvPr id="246" name="Сквиркл"/>
          <p:cNvSpPr/>
          <p:nvPr/>
        </p:nvSpPr>
        <p:spPr>
          <a:xfrm>
            <a:off x="10518599" y="0"/>
            <a:ext cx="13670875" cy="1597431"/>
          </a:xfrm>
          <a:prstGeom prst="roundRect">
            <a:avLst>
              <a:gd name="adj" fmla="val 17552"/>
            </a:avLst>
          </a:prstGeom>
          <a:solidFill>
            <a:srgbClr val="163A56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500" i="0" spc="0">
                <a:solidFill>
                  <a:srgbClr val="FFFFFF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pPr>
            <a:endParaRPr sz="3500" i="0" spc="0">
              <a:solidFill>
                <a:srgbClr val="FFFFFF"/>
              </a:solidFill>
              <a:latin typeface="DIN Alternate Bold"/>
              <a:ea typeface="DIN Alternate Bold"/>
              <a:cs typeface="DIN Alternate Bold"/>
              <a:sym typeface="DIN Alternate Bold"/>
            </a:endParaRPr>
          </a:p>
        </p:txBody>
      </p:sp>
      <p:sp>
        <p:nvSpPr>
          <p:cNvPr id="247" name="Сервисы по мониторингу размещения информации"/>
          <p:cNvSpPr txBox="1"/>
          <p:nvPr/>
        </p:nvSpPr>
        <p:spPr>
          <a:xfrm>
            <a:off x="10616909" y="260437"/>
            <a:ext cx="13474254" cy="1184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ctr">
              <a:spcBef>
                <a:spcPts val="0"/>
              </a:spcBef>
              <a:defRPr sz="4200" b="1" i="0" spc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lang="ru-RU" dirty="0" smtClean="0"/>
              <a:t>Личный кабинет ТОФК</a:t>
            </a:r>
            <a:endParaRPr dirty="0">
              <a:latin typeface="Avenir Next" panose="020B0503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139859" y="2827676"/>
            <a:ext cx="9097828" cy="10146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sz="2800" b="1" spc="-8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algn="l"/>
            <a:r>
              <a:rPr lang="ru-RU" sz="3000" b="0" spc="39" dirty="0" smtClean="0">
                <a:solidFill>
                  <a:srgbClr val="5C5C5C"/>
                </a:solidFill>
              </a:rPr>
              <a:t>Основные разделы: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sz="3000" b="0" i="0" spc="39" dirty="0" smtClean="0">
                <a:solidFill>
                  <a:srgbClr val="5C5C5C"/>
                </a:solidFill>
              </a:rPr>
              <a:t>«</a:t>
            </a:r>
            <a:r>
              <a:rPr lang="ru-RU" sz="3000" b="0" i="0" u="sng" spc="39" dirty="0" smtClean="0">
                <a:solidFill>
                  <a:srgbClr val="5C5C5C"/>
                </a:solidFill>
              </a:rPr>
              <a:t>Организации</a:t>
            </a:r>
            <a:r>
              <a:rPr lang="ru-RU" sz="3000" b="0" i="0" u="sng" spc="39" dirty="0">
                <a:solidFill>
                  <a:srgbClr val="5C5C5C"/>
                </a:solidFill>
              </a:rPr>
              <a:t>, являющиеся представителями </a:t>
            </a:r>
            <a:r>
              <a:rPr lang="ru-RU" sz="3000" b="0" i="0" u="sng" spc="39" dirty="0" smtClean="0">
                <a:solidFill>
                  <a:srgbClr val="5C5C5C"/>
                </a:solidFill>
              </a:rPr>
              <a:t>учреждений</a:t>
            </a:r>
            <a:r>
              <a:rPr lang="ru-RU" sz="3000" b="0" i="0" spc="39" dirty="0" smtClean="0">
                <a:solidFill>
                  <a:srgbClr val="5C5C5C"/>
                </a:solidFill>
              </a:rPr>
              <a:t>»</a:t>
            </a:r>
            <a:r>
              <a:rPr lang="ru-RU" sz="3000" b="0" spc="39" dirty="0" smtClean="0">
                <a:solidFill>
                  <a:srgbClr val="5C5C5C"/>
                </a:solidFill>
              </a:rPr>
              <a:t> – раздел для установки </a:t>
            </a:r>
            <a:r>
              <a:rPr lang="ru-RU" sz="3000" b="0" spc="39" dirty="0">
                <a:solidFill>
                  <a:srgbClr val="5C5C5C"/>
                </a:solidFill>
              </a:rPr>
              <a:t>связи между учреждениями и организациями, являющимися представителями </a:t>
            </a:r>
            <a:r>
              <a:rPr lang="ru-RU" sz="3000" b="0" spc="39" dirty="0" smtClean="0">
                <a:solidFill>
                  <a:srgbClr val="5C5C5C"/>
                </a:solidFill>
              </a:rPr>
              <a:t>учреждений, размещающих сведений по 86н; </a:t>
            </a:r>
            <a:endParaRPr lang="ru-RU" sz="3000" b="0" spc="39" dirty="0">
              <a:solidFill>
                <a:srgbClr val="5C5C5C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ru-RU" sz="3000" b="0" i="0" spc="39" dirty="0" smtClean="0">
                <a:solidFill>
                  <a:srgbClr val="5C5C5C"/>
                </a:solidFill>
              </a:rPr>
              <a:t>«</a:t>
            </a:r>
            <a:r>
              <a:rPr lang="ru-RU" sz="3000" b="0" i="0" u="sng" spc="39" dirty="0" smtClean="0">
                <a:solidFill>
                  <a:srgbClr val="5C5C5C"/>
                </a:solidFill>
              </a:rPr>
              <a:t>Регистрация </a:t>
            </a:r>
            <a:r>
              <a:rPr lang="ru-RU" sz="3000" b="0" i="0" u="sng" spc="39" dirty="0">
                <a:solidFill>
                  <a:srgbClr val="5C5C5C"/>
                </a:solidFill>
              </a:rPr>
              <a:t>уполномоченных </a:t>
            </a:r>
            <a:r>
              <a:rPr lang="ru-RU" sz="3000" b="0" i="0" u="sng" spc="39" dirty="0" smtClean="0">
                <a:solidFill>
                  <a:srgbClr val="5C5C5C"/>
                </a:solidFill>
              </a:rPr>
              <a:t>органов</a:t>
            </a:r>
            <a:r>
              <a:rPr lang="ru-RU" sz="3000" b="0" i="0" spc="39" dirty="0" smtClean="0">
                <a:solidFill>
                  <a:srgbClr val="5C5C5C"/>
                </a:solidFill>
              </a:rPr>
              <a:t>»</a:t>
            </a:r>
            <a:r>
              <a:rPr lang="ru-RU" sz="3000" b="0" spc="39" dirty="0" smtClean="0">
                <a:solidFill>
                  <a:srgbClr val="5C5C5C"/>
                </a:solidFill>
              </a:rPr>
              <a:t> – раздел для регистрации Уполномоченных органов, размещающих сведения по 66н; </a:t>
            </a:r>
            <a:endParaRPr lang="ru-RU" sz="3000" b="0" spc="39" dirty="0">
              <a:solidFill>
                <a:srgbClr val="5C5C5C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ru-RU" sz="3000" b="0" i="0" spc="39" dirty="0" smtClean="0">
                <a:solidFill>
                  <a:srgbClr val="5C5C5C"/>
                </a:solidFill>
              </a:rPr>
              <a:t>«</a:t>
            </a:r>
            <a:r>
              <a:rPr lang="ru-RU" sz="3000" b="0" i="0" u="sng" spc="39" dirty="0" smtClean="0">
                <a:solidFill>
                  <a:srgbClr val="5C5C5C"/>
                </a:solidFill>
              </a:rPr>
              <a:t>Мониторинг </a:t>
            </a:r>
            <a:r>
              <a:rPr lang="ru-RU" sz="3000" b="0" i="0" u="sng" spc="39" dirty="0">
                <a:solidFill>
                  <a:srgbClr val="5C5C5C"/>
                </a:solidFill>
              </a:rPr>
              <a:t>полноты размещения </a:t>
            </a:r>
            <a:r>
              <a:rPr lang="ru-RU" sz="3000" b="0" i="0" u="sng" spc="39" dirty="0" smtClean="0">
                <a:solidFill>
                  <a:srgbClr val="5C5C5C"/>
                </a:solidFill>
              </a:rPr>
              <a:t>сведений</a:t>
            </a:r>
            <a:r>
              <a:rPr lang="ru-RU" sz="3000" b="0" i="0" spc="39" dirty="0" smtClean="0">
                <a:solidFill>
                  <a:srgbClr val="5C5C5C"/>
                </a:solidFill>
              </a:rPr>
              <a:t>» </a:t>
            </a:r>
            <a:r>
              <a:rPr lang="ru-RU" sz="3000" b="0" spc="39" dirty="0" smtClean="0">
                <a:solidFill>
                  <a:srgbClr val="5C5C5C"/>
                </a:solidFill>
              </a:rPr>
              <a:t>– просмотр мониторингового отчета по полноте размещения сведений по 86н; </a:t>
            </a:r>
            <a:endParaRPr lang="ru-RU" sz="3000" b="0" spc="39" dirty="0">
              <a:solidFill>
                <a:srgbClr val="5C5C5C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ru-RU" sz="3000" b="0" i="0" spc="39" dirty="0" smtClean="0">
                <a:solidFill>
                  <a:srgbClr val="5C5C5C"/>
                </a:solidFill>
              </a:rPr>
              <a:t>«</a:t>
            </a:r>
            <a:r>
              <a:rPr lang="ru-RU" sz="3000" b="0" i="0" u="sng" spc="39" dirty="0" smtClean="0">
                <a:solidFill>
                  <a:srgbClr val="5C5C5C"/>
                </a:solidFill>
              </a:rPr>
              <a:t>Новости </a:t>
            </a:r>
            <a:r>
              <a:rPr lang="ru-RU" sz="3000" b="0" i="0" u="sng" spc="39" dirty="0">
                <a:solidFill>
                  <a:srgbClr val="5C5C5C"/>
                </a:solidFill>
              </a:rPr>
              <a:t>и </a:t>
            </a:r>
            <a:r>
              <a:rPr lang="ru-RU" sz="3000" b="0" i="0" u="sng" spc="39" dirty="0" smtClean="0">
                <a:solidFill>
                  <a:srgbClr val="5C5C5C"/>
                </a:solidFill>
              </a:rPr>
              <a:t>события</a:t>
            </a:r>
            <a:r>
              <a:rPr lang="ru-RU" sz="3000" b="0" i="0" spc="39" dirty="0" smtClean="0">
                <a:solidFill>
                  <a:srgbClr val="5C5C5C"/>
                </a:solidFill>
              </a:rPr>
              <a:t>»</a:t>
            </a:r>
            <a:r>
              <a:rPr lang="ru-RU" sz="3000" b="0" spc="39" dirty="0" smtClean="0">
                <a:solidFill>
                  <a:srgbClr val="5C5C5C"/>
                </a:solidFill>
              </a:rPr>
              <a:t> – актуальные новости и события сайта</a:t>
            </a:r>
            <a:r>
              <a:rPr lang="en-US" sz="3000" b="0" spc="39" dirty="0" smtClean="0">
                <a:solidFill>
                  <a:srgbClr val="5C5C5C"/>
                </a:solidFill>
              </a:rPr>
              <a:t>;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sz="3000" b="0" i="0" spc="39" dirty="0" smtClean="0">
                <a:solidFill>
                  <a:srgbClr val="5C5C5C"/>
                </a:solidFill>
              </a:rPr>
              <a:t>«</a:t>
            </a:r>
            <a:r>
              <a:rPr lang="ru-RU" sz="3000" b="0" i="0" u="sng" spc="39" dirty="0">
                <a:solidFill>
                  <a:srgbClr val="5C5C5C"/>
                </a:solidFill>
              </a:rPr>
              <a:t>Мониторинги</a:t>
            </a:r>
            <a:r>
              <a:rPr lang="ru-RU" sz="3000" b="0" i="0" spc="39" dirty="0" smtClean="0">
                <a:solidFill>
                  <a:srgbClr val="5C5C5C"/>
                </a:solidFill>
              </a:rPr>
              <a:t> и отчеты»</a:t>
            </a:r>
            <a:r>
              <a:rPr lang="ru-RU" sz="3000" b="0" spc="39" dirty="0" smtClean="0">
                <a:solidFill>
                  <a:srgbClr val="5C5C5C"/>
                </a:solidFill>
              </a:rPr>
              <a:t> – отчеты по проведению независимой оценки и работе Уполномоченных органов по 66н.</a:t>
            </a:r>
            <a:endParaRPr lang="ru-RU" sz="3000" b="0" spc="39" dirty="0">
              <a:solidFill>
                <a:srgbClr val="5C5C5C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422" y="3092625"/>
            <a:ext cx="12193702" cy="915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53212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Группа"/>
          <p:cNvGrpSpPr/>
          <p:nvPr/>
        </p:nvGrpSpPr>
        <p:grpSpPr>
          <a:xfrm>
            <a:off x="288904" y="260438"/>
            <a:ext cx="1315267" cy="1336993"/>
            <a:chOff x="-1" y="0"/>
            <a:chExt cx="1315265" cy="1336992"/>
          </a:xfrm>
        </p:grpSpPr>
        <p:sp>
          <p:nvSpPr>
            <p:cNvPr id="240" name="object 3"/>
            <p:cNvSpPr/>
            <p:nvPr/>
          </p:nvSpPr>
          <p:spPr>
            <a:xfrm>
              <a:off x="-2" y="-1"/>
              <a:ext cx="1315267" cy="1336993"/>
            </a:xfrm>
            <a:prstGeom prst="rect">
              <a:avLst/>
            </a:prstGeom>
            <a:blipFill rotWithShape="1">
              <a:blip r:embed="rId2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 i="0" spc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1" name="Кружок"/>
            <p:cNvSpPr/>
            <p:nvPr/>
          </p:nvSpPr>
          <p:spPr>
            <a:xfrm>
              <a:off x="420516" y="564661"/>
              <a:ext cx="413921" cy="413921"/>
            </a:xfrm>
            <a:prstGeom prst="ellipse">
              <a:avLst/>
            </a:prstGeom>
            <a:solidFill>
              <a:srgbClr val="163A56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3500" i="0" spc="0">
                  <a:solidFill>
                    <a:srgbClr val="FFFFFF"/>
                  </a:solidFill>
                  <a:latin typeface="DIN Alternate Bold"/>
                  <a:ea typeface="DIN Alternate Bold"/>
                  <a:cs typeface="DIN Alternate Bold"/>
                  <a:sym typeface="DIN Alternate Bold"/>
                </a:defRPr>
              </a:pPr>
              <a:endParaRPr sz="3500" i="0" spc="0">
                <a:solidFill>
                  <a:srgbClr val="FFFFFF"/>
                </a:solidFill>
                <a:latin typeface="DIN Alternate Bold"/>
                <a:ea typeface="DIN Alternate Bold"/>
                <a:cs typeface="DIN Alternate Bold"/>
                <a:sym typeface="DIN Alternate Bold"/>
              </a:endParaRPr>
            </a:p>
          </p:txBody>
        </p:sp>
        <p:sp>
          <p:nvSpPr>
            <p:cNvPr id="242" name="object 5"/>
            <p:cNvSpPr/>
            <p:nvPr/>
          </p:nvSpPr>
          <p:spPr>
            <a:xfrm>
              <a:off x="88940" y="92326"/>
              <a:ext cx="1077071" cy="1197573"/>
            </a:xfrm>
            <a:prstGeom prst="rect">
              <a:avLst/>
            </a:prstGeom>
            <a:blipFill rotWithShape="1">
              <a:blip r:embed="rId3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 i="0" spc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244" name="Казначейство России"/>
          <p:cNvSpPr txBox="1"/>
          <p:nvPr/>
        </p:nvSpPr>
        <p:spPr>
          <a:xfrm>
            <a:off x="1836898" y="503483"/>
            <a:ext cx="7204431" cy="85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800" b="1" i="0" spc="48">
                <a:solidFill>
                  <a:srgbClr val="163A5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Казначейство России</a:t>
            </a:r>
          </a:p>
        </p:txBody>
      </p:sp>
      <p:sp>
        <p:nvSpPr>
          <p:cNvPr id="246" name="Сквиркл"/>
          <p:cNvSpPr/>
          <p:nvPr/>
        </p:nvSpPr>
        <p:spPr>
          <a:xfrm>
            <a:off x="10518599" y="0"/>
            <a:ext cx="13670875" cy="1597431"/>
          </a:xfrm>
          <a:prstGeom prst="roundRect">
            <a:avLst>
              <a:gd name="adj" fmla="val 17552"/>
            </a:avLst>
          </a:prstGeom>
          <a:solidFill>
            <a:srgbClr val="163A56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500" i="0" spc="0">
                <a:solidFill>
                  <a:srgbClr val="FFFFFF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pPr>
            <a:endParaRPr sz="3500" i="0" spc="0">
              <a:solidFill>
                <a:srgbClr val="FFFFFF"/>
              </a:solidFill>
              <a:latin typeface="DIN Alternate Bold"/>
              <a:ea typeface="DIN Alternate Bold"/>
              <a:cs typeface="DIN Alternate Bold"/>
              <a:sym typeface="DIN Alternate Bold"/>
            </a:endParaRPr>
          </a:p>
        </p:txBody>
      </p:sp>
      <p:sp>
        <p:nvSpPr>
          <p:cNvPr id="247" name="Сервисы по мониторингу размещения информации"/>
          <p:cNvSpPr txBox="1"/>
          <p:nvPr/>
        </p:nvSpPr>
        <p:spPr>
          <a:xfrm>
            <a:off x="10616909" y="260437"/>
            <a:ext cx="13474254" cy="1184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ctr">
              <a:spcBef>
                <a:spcPts val="0"/>
              </a:spcBef>
              <a:defRPr sz="4200" b="1" i="0" spc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lang="ru-RU" dirty="0" smtClean="0"/>
              <a:t>Регистрация представителей учреждений</a:t>
            </a:r>
            <a:endParaRPr dirty="0">
              <a:latin typeface="Avenir Next" panose="020B0503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9084" y="2341700"/>
            <a:ext cx="11239565" cy="892927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10122" y="4225583"/>
            <a:ext cx="11600286" cy="8595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27339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Группа"/>
          <p:cNvGrpSpPr/>
          <p:nvPr/>
        </p:nvGrpSpPr>
        <p:grpSpPr>
          <a:xfrm>
            <a:off x="288904" y="260438"/>
            <a:ext cx="1315267" cy="1336993"/>
            <a:chOff x="-1" y="0"/>
            <a:chExt cx="1315265" cy="1336992"/>
          </a:xfrm>
        </p:grpSpPr>
        <p:sp>
          <p:nvSpPr>
            <p:cNvPr id="240" name="object 3"/>
            <p:cNvSpPr/>
            <p:nvPr/>
          </p:nvSpPr>
          <p:spPr>
            <a:xfrm>
              <a:off x="-2" y="-1"/>
              <a:ext cx="1315267" cy="1336993"/>
            </a:xfrm>
            <a:prstGeom prst="rect">
              <a:avLst/>
            </a:prstGeom>
            <a:blipFill rotWithShape="1">
              <a:blip r:embed="rId2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 i="0" spc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1" name="Кружок"/>
            <p:cNvSpPr/>
            <p:nvPr/>
          </p:nvSpPr>
          <p:spPr>
            <a:xfrm>
              <a:off x="420516" y="564661"/>
              <a:ext cx="413921" cy="413921"/>
            </a:xfrm>
            <a:prstGeom prst="ellipse">
              <a:avLst/>
            </a:prstGeom>
            <a:solidFill>
              <a:srgbClr val="163A56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3500" i="0" spc="0">
                  <a:solidFill>
                    <a:srgbClr val="FFFFFF"/>
                  </a:solidFill>
                  <a:latin typeface="DIN Alternate Bold"/>
                  <a:ea typeface="DIN Alternate Bold"/>
                  <a:cs typeface="DIN Alternate Bold"/>
                  <a:sym typeface="DIN Alternate Bold"/>
                </a:defRPr>
              </a:pPr>
              <a:endParaRPr sz="3500" i="0" spc="0">
                <a:solidFill>
                  <a:srgbClr val="FFFFFF"/>
                </a:solidFill>
                <a:latin typeface="DIN Alternate Bold"/>
                <a:ea typeface="DIN Alternate Bold"/>
                <a:cs typeface="DIN Alternate Bold"/>
                <a:sym typeface="DIN Alternate Bold"/>
              </a:endParaRPr>
            </a:p>
          </p:txBody>
        </p:sp>
        <p:sp>
          <p:nvSpPr>
            <p:cNvPr id="242" name="object 5"/>
            <p:cNvSpPr/>
            <p:nvPr/>
          </p:nvSpPr>
          <p:spPr>
            <a:xfrm>
              <a:off x="88940" y="92326"/>
              <a:ext cx="1077071" cy="1197573"/>
            </a:xfrm>
            <a:prstGeom prst="rect">
              <a:avLst/>
            </a:prstGeom>
            <a:blipFill rotWithShape="1">
              <a:blip r:embed="rId3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 i="0" spc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244" name="Казначейство России"/>
          <p:cNvSpPr txBox="1"/>
          <p:nvPr/>
        </p:nvSpPr>
        <p:spPr>
          <a:xfrm>
            <a:off x="1836898" y="503483"/>
            <a:ext cx="7204431" cy="85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800" b="1" i="0" spc="48">
                <a:solidFill>
                  <a:srgbClr val="163A5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Казначейство России</a:t>
            </a:r>
          </a:p>
        </p:txBody>
      </p:sp>
      <p:sp>
        <p:nvSpPr>
          <p:cNvPr id="246" name="Сквиркл"/>
          <p:cNvSpPr/>
          <p:nvPr/>
        </p:nvSpPr>
        <p:spPr>
          <a:xfrm>
            <a:off x="10518599" y="0"/>
            <a:ext cx="13670875" cy="1597431"/>
          </a:xfrm>
          <a:prstGeom prst="roundRect">
            <a:avLst>
              <a:gd name="adj" fmla="val 17552"/>
            </a:avLst>
          </a:prstGeom>
          <a:solidFill>
            <a:srgbClr val="163A56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500" i="0" spc="0">
                <a:solidFill>
                  <a:srgbClr val="FFFFFF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pPr>
            <a:endParaRPr sz="3500" i="0" spc="0">
              <a:solidFill>
                <a:srgbClr val="FFFFFF"/>
              </a:solidFill>
              <a:latin typeface="DIN Alternate Bold"/>
              <a:ea typeface="DIN Alternate Bold"/>
              <a:cs typeface="DIN Alternate Bold"/>
              <a:sym typeface="DIN Alternate Bold"/>
            </a:endParaRPr>
          </a:p>
        </p:txBody>
      </p:sp>
      <p:sp>
        <p:nvSpPr>
          <p:cNvPr id="247" name="Сервисы по мониторингу размещения информации"/>
          <p:cNvSpPr txBox="1"/>
          <p:nvPr/>
        </p:nvSpPr>
        <p:spPr>
          <a:xfrm>
            <a:off x="10616909" y="260437"/>
            <a:ext cx="13474254" cy="1184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ctr">
              <a:spcBef>
                <a:spcPts val="0"/>
              </a:spcBef>
              <a:defRPr sz="4200" b="1" i="0" spc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lang="ru-RU" dirty="0" smtClean="0"/>
              <a:t>Регистрация уполномоченных органов</a:t>
            </a:r>
            <a:endParaRPr dirty="0">
              <a:latin typeface="Avenir Next" panose="020B0503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344" y="2639253"/>
            <a:ext cx="12411729" cy="85522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17058" y="4428297"/>
            <a:ext cx="11269085" cy="8731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88449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Группа"/>
          <p:cNvGrpSpPr/>
          <p:nvPr/>
        </p:nvGrpSpPr>
        <p:grpSpPr>
          <a:xfrm>
            <a:off x="288904" y="260438"/>
            <a:ext cx="1315267" cy="1336993"/>
            <a:chOff x="-1" y="0"/>
            <a:chExt cx="1315265" cy="1336992"/>
          </a:xfrm>
        </p:grpSpPr>
        <p:sp>
          <p:nvSpPr>
            <p:cNvPr id="240" name="object 3"/>
            <p:cNvSpPr/>
            <p:nvPr/>
          </p:nvSpPr>
          <p:spPr>
            <a:xfrm>
              <a:off x="-2" y="-1"/>
              <a:ext cx="1315267" cy="1336993"/>
            </a:xfrm>
            <a:prstGeom prst="rect">
              <a:avLst/>
            </a:prstGeom>
            <a:blipFill rotWithShape="1">
              <a:blip r:embed="rId2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 i="0" spc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1" name="Кружок"/>
            <p:cNvSpPr/>
            <p:nvPr/>
          </p:nvSpPr>
          <p:spPr>
            <a:xfrm>
              <a:off x="420516" y="564661"/>
              <a:ext cx="413921" cy="413921"/>
            </a:xfrm>
            <a:prstGeom prst="ellipse">
              <a:avLst/>
            </a:prstGeom>
            <a:solidFill>
              <a:srgbClr val="163A56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3500" i="0" spc="0">
                  <a:solidFill>
                    <a:srgbClr val="FFFFFF"/>
                  </a:solidFill>
                  <a:latin typeface="DIN Alternate Bold"/>
                  <a:ea typeface="DIN Alternate Bold"/>
                  <a:cs typeface="DIN Alternate Bold"/>
                  <a:sym typeface="DIN Alternate Bold"/>
                </a:defRPr>
              </a:pPr>
              <a:endParaRPr sz="3500" i="0" spc="0">
                <a:solidFill>
                  <a:srgbClr val="FFFFFF"/>
                </a:solidFill>
                <a:latin typeface="DIN Alternate Bold"/>
                <a:ea typeface="DIN Alternate Bold"/>
                <a:cs typeface="DIN Alternate Bold"/>
                <a:sym typeface="DIN Alternate Bold"/>
              </a:endParaRPr>
            </a:p>
          </p:txBody>
        </p:sp>
        <p:sp>
          <p:nvSpPr>
            <p:cNvPr id="242" name="object 5"/>
            <p:cNvSpPr/>
            <p:nvPr/>
          </p:nvSpPr>
          <p:spPr>
            <a:xfrm>
              <a:off x="88940" y="92326"/>
              <a:ext cx="1077071" cy="1197573"/>
            </a:xfrm>
            <a:prstGeom prst="rect">
              <a:avLst/>
            </a:prstGeom>
            <a:blipFill rotWithShape="1">
              <a:blip r:embed="rId3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 i="0" spc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244" name="Казначейство России"/>
          <p:cNvSpPr txBox="1"/>
          <p:nvPr/>
        </p:nvSpPr>
        <p:spPr>
          <a:xfrm>
            <a:off x="1836898" y="503483"/>
            <a:ext cx="7204431" cy="85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800" b="1" i="0" spc="48">
                <a:solidFill>
                  <a:srgbClr val="163A5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Казначейство России</a:t>
            </a:r>
          </a:p>
        </p:txBody>
      </p:sp>
      <p:sp>
        <p:nvSpPr>
          <p:cNvPr id="246" name="Сквиркл"/>
          <p:cNvSpPr/>
          <p:nvPr/>
        </p:nvSpPr>
        <p:spPr>
          <a:xfrm>
            <a:off x="10518599" y="0"/>
            <a:ext cx="13670875" cy="1597431"/>
          </a:xfrm>
          <a:prstGeom prst="roundRect">
            <a:avLst>
              <a:gd name="adj" fmla="val 17552"/>
            </a:avLst>
          </a:prstGeom>
          <a:solidFill>
            <a:srgbClr val="163A56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500" i="0" spc="0">
                <a:solidFill>
                  <a:srgbClr val="FFFFFF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pPr>
            <a:endParaRPr sz="3500" i="0" spc="0">
              <a:solidFill>
                <a:srgbClr val="FFFFFF"/>
              </a:solidFill>
              <a:latin typeface="DIN Alternate Bold"/>
              <a:ea typeface="DIN Alternate Bold"/>
              <a:cs typeface="DIN Alternate Bold"/>
              <a:sym typeface="DIN Alternate Bold"/>
            </a:endParaRPr>
          </a:p>
        </p:txBody>
      </p:sp>
      <p:sp>
        <p:nvSpPr>
          <p:cNvPr id="247" name="Сервисы по мониторингу размещения информации"/>
          <p:cNvSpPr txBox="1"/>
          <p:nvPr/>
        </p:nvSpPr>
        <p:spPr>
          <a:xfrm>
            <a:off x="10616909" y="260437"/>
            <a:ext cx="13474254" cy="1184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ctr">
              <a:spcBef>
                <a:spcPts val="0"/>
              </a:spcBef>
              <a:defRPr sz="4200" b="1" i="0" spc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lang="ru-RU" dirty="0" smtClean="0"/>
              <a:t>Мониторинг полноты размещения сведений</a:t>
            </a:r>
            <a:endParaRPr dirty="0">
              <a:latin typeface="Avenir Next" panose="020B0503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422" y="2395123"/>
            <a:ext cx="14291691" cy="742473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86172" y="2827676"/>
            <a:ext cx="909782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sz="2800" b="1" spc="-8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algn="l"/>
            <a:r>
              <a:rPr lang="ru-RU" sz="3000" b="0" spc="39" dirty="0" smtClean="0">
                <a:solidFill>
                  <a:srgbClr val="5C5C5C"/>
                </a:solidFill>
              </a:rPr>
              <a:t>Будет добавлена возможность отображать организации: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3000" b="0" spc="39" dirty="0" smtClean="0">
                <a:solidFill>
                  <a:srgbClr val="5C5C5C"/>
                </a:solidFill>
              </a:rPr>
              <a:t>Все – по умолчанию; </a:t>
            </a:r>
            <a:endParaRPr lang="ru-RU" sz="3000" b="0" spc="39" dirty="0">
              <a:solidFill>
                <a:srgbClr val="5C5C5C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3000" b="0" spc="39" dirty="0" smtClean="0">
                <a:solidFill>
                  <a:srgbClr val="5C5C5C"/>
                </a:solidFill>
              </a:rPr>
              <a:t>Филиалы – для формирования отчета по филиалам;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3000" b="0" spc="39" dirty="0" smtClean="0">
                <a:solidFill>
                  <a:srgbClr val="5C5C5C"/>
                </a:solidFill>
              </a:rPr>
              <a:t>Учреждения без филиалов – для исключения филиалов из отчета. </a:t>
            </a:r>
            <a:endParaRPr lang="ru-RU" sz="3000" b="0" spc="39" dirty="0">
              <a:solidFill>
                <a:srgbClr val="5C5C5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25248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Группа"/>
          <p:cNvGrpSpPr/>
          <p:nvPr/>
        </p:nvGrpSpPr>
        <p:grpSpPr>
          <a:xfrm>
            <a:off x="288904" y="260438"/>
            <a:ext cx="1315267" cy="1336993"/>
            <a:chOff x="-1" y="0"/>
            <a:chExt cx="1315265" cy="1336992"/>
          </a:xfrm>
        </p:grpSpPr>
        <p:sp>
          <p:nvSpPr>
            <p:cNvPr id="240" name="object 3"/>
            <p:cNvSpPr/>
            <p:nvPr/>
          </p:nvSpPr>
          <p:spPr>
            <a:xfrm>
              <a:off x="-2" y="-1"/>
              <a:ext cx="1315267" cy="1336993"/>
            </a:xfrm>
            <a:prstGeom prst="rect">
              <a:avLst/>
            </a:prstGeom>
            <a:blipFill rotWithShape="1">
              <a:blip r:embed="rId2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 i="0" spc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1" name="Кружок"/>
            <p:cNvSpPr/>
            <p:nvPr/>
          </p:nvSpPr>
          <p:spPr>
            <a:xfrm>
              <a:off x="420516" y="564661"/>
              <a:ext cx="413921" cy="413921"/>
            </a:xfrm>
            <a:prstGeom prst="ellipse">
              <a:avLst/>
            </a:prstGeom>
            <a:solidFill>
              <a:srgbClr val="163A56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3500" i="0" spc="0">
                  <a:solidFill>
                    <a:srgbClr val="FFFFFF"/>
                  </a:solidFill>
                  <a:latin typeface="DIN Alternate Bold"/>
                  <a:ea typeface="DIN Alternate Bold"/>
                  <a:cs typeface="DIN Alternate Bold"/>
                  <a:sym typeface="DIN Alternate Bold"/>
                </a:defRPr>
              </a:pPr>
              <a:endParaRPr sz="3500" i="0" spc="0">
                <a:solidFill>
                  <a:srgbClr val="FFFFFF"/>
                </a:solidFill>
                <a:latin typeface="DIN Alternate Bold"/>
                <a:ea typeface="DIN Alternate Bold"/>
                <a:cs typeface="DIN Alternate Bold"/>
                <a:sym typeface="DIN Alternate Bold"/>
              </a:endParaRPr>
            </a:p>
          </p:txBody>
        </p:sp>
        <p:sp>
          <p:nvSpPr>
            <p:cNvPr id="242" name="object 5"/>
            <p:cNvSpPr/>
            <p:nvPr/>
          </p:nvSpPr>
          <p:spPr>
            <a:xfrm>
              <a:off x="88940" y="92326"/>
              <a:ext cx="1077071" cy="1197573"/>
            </a:xfrm>
            <a:prstGeom prst="rect">
              <a:avLst/>
            </a:prstGeom>
            <a:blipFill rotWithShape="1">
              <a:blip r:embed="rId3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 i="0" spc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244" name="Казначейство России"/>
          <p:cNvSpPr txBox="1"/>
          <p:nvPr/>
        </p:nvSpPr>
        <p:spPr>
          <a:xfrm>
            <a:off x="1836898" y="503483"/>
            <a:ext cx="7204431" cy="85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800" b="1" i="0" spc="48">
                <a:solidFill>
                  <a:srgbClr val="163A5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Казначейство России</a:t>
            </a:r>
          </a:p>
        </p:txBody>
      </p:sp>
      <p:sp>
        <p:nvSpPr>
          <p:cNvPr id="246" name="Сквиркл"/>
          <p:cNvSpPr/>
          <p:nvPr/>
        </p:nvSpPr>
        <p:spPr>
          <a:xfrm>
            <a:off x="10518599" y="0"/>
            <a:ext cx="13670875" cy="1597431"/>
          </a:xfrm>
          <a:prstGeom prst="roundRect">
            <a:avLst>
              <a:gd name="adj" fmla="val 17552"/>
            </a:avLst>
          </a:prstGeom>
          <a:solidFill>
            <a:srgbClr val="163A56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500" i="0" spc="0">
                <a:solidFill>
                  <a:srgbClr val="FFFFFF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pPr>
            <a:endParaRPr sz="3500" i="0" spc="0">
              <a:solidFill>
                <a:srgbClr val="FFFFFF"/>
              </a:solidFill>
              <a:latin typeface="DIN Alternate Bold"/>
              <a:ea typeface="DIN Alternate Bold"/>
              <a:cs typeface="DIN Alternate Bold"/>
              <a:sym typeface="DIN Alternate Bold"/>
            </a:endParaRPr>
          </a:p>
        </p:txBody>
      </p:sp>
      <p:sp>
        <p:nvSpPr>
          <p:cNvPr id="247" name="Сервисы по мониторингу размещения информации"/>
          <p:cNvSpPr txBox="1"/>
          <p:nvPr/>
        </p:nvSpPr>
        <p:spPr>
          <a:xfrm>
            <a:off x="10616909" y="260437"/>
            <a:ext cx="13474254" cy="1184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ctr">
              <a:spcBef>
                <a:spcPts val="0"/>
              </a:spcBef>
              <a:defRPr sz="4200" b="1" i="0" spc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lang="ru-RU" dirty="0" smtClean="0"/>
              <a:t>Мониторинг полноты размещения сведений</a:t>
            </a:r>
            <a:endParaRPr dirty="0">
              <a:latin typeface="Avenir Next" panose="020B0503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697" y="2717730"/>
            <a:ext cx="23353260" cy="831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032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Группа"/>
          <p:cNvGrpSpPr/>
          <p:nvPr/>
        </p:nvGrpSpPr>
        <p:grpSpPr>
          <a:xfrm>
            <a:off x="288904" y="260438"/>
            <a:ext cx="1315267" cy="1336993"/>
            <a:chOff x="-1" y="0"/>
            <a:chExt cx="1315265" cy="1336992"/>
          </a:xfrm>
        </p:grpSpPr>
        <p:sp>
          <p:nvSpPr>
            <p:cNvPr id="240" name="object 3"/>
            <p:cNvSpPr/>
            <p:nvPr/>
          </p:nvSpPr>
          <p:spPr>
            <a:xfrm>
              <a:off x="-2" y="-1"/>
              <a:ext cx="1315267" cy="1336993"/>
            </a:xfrm>
            <a:prstGeom prst="rect">
              <a:avLst/>
            </a:prstGeom>
            <a:blipFill rotWithShape="1">
              <a:blip r:embed="rId2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 i="0" spc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1" name="Кружок"/>
            <p:cNvSpPr/>
            <p:nvPr/>
          </p:nvSpPr>
          <p:spPr>
            <a:xfrm>
              <a:off x="420516" y="564661"/>
              <a:ext cx="413921" cy="413921"/>
            </a:xfrm>
            <a:prstGeom prst="ellipse">
              <a:avLst/>
            </a:prstGeom>
            <a:solidFill>
              <a:srgbClr val="163A56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3500" i="0" spc="0">
                  <a:solidFill>
                    <a:srgbClr val="FFFFFF"/>
                  </a:solidFill>
                  <a:latin typeface="DIN Alternate Bold"/>
                  <a:ea typeface="DIN Alternate Bold"/>
                  <a:cs typeface="DIN Alternate Bold"/>
                  <a:sym typeface="DIN Alternate Bold"/>
                </a:defRPr>
              </a:pPr>
              <a:endParaRPr sz="3500" i="0" spc="0">
                <a:solidFill>
                  <a:srgbClr val="FFFFFF"/>
                </a:solidFill>
                <a:latin typeface="DIN Alternate Bold"/>
                <a:ea typeface="DIN Alternate Bold"/>
                <a:cs typeface="DIN Alternate Bold"/>
                <a:sym typeface="DIN Alternate Bold"/>
              </a:endParaRPr>
            </a:p>
          </p:txBody>
        </p:sp>
        <p:sp>
          <p:nvSpPr>
            <p:cNvPr id="242" name="object 5"/>
            <p:cNvSpPr/>
            <p:nvPr/>
          </p:nvSpPr>
          <p:spPr>
            <a:xfrm>
              <a:off x="88940" y="92326"/>
              <a:ext cx="1077071" cy="1197573"/>
            </a:xfrm>
            <a:prstGeom prst="rect">
              <a:avLst/>
            </a:prstGeom>
            <a:blipFill rotWithShape="1">
              <a:blip r:embed="rId3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 i="0" spc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244" name="Казначейство России"/>
          <p:cNvSpPr txBox="1"/>
          <p:nvPr/>
        </p:nvSpPr>
        <p:spPr>
          <a:xfrm>
            <a:off x="1836898" y="503483"/>
            <a:ext cx="7204431" cy="85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800" b="1" i="0" spc="48">
                <a:solidFill>
                  <a:srgbClr val="163A5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Казначейство России</a:t>
            </a:r>
          </a:p>
        </p:txBody>
      </p:sp>
      <p:sp>
        <p:nvSpPr>
          <p:cNvPr id="246" name="Сквиркл"/>
          <p:cNvSpPr/>
          <p:nvPr/>
        </p:nvSpPr>
        <p:spPr>
          <a:xfrm>
            <a:off x="10518599" y="0"/>
            <a:ext cx="13670875" cy="1597431"/>
          </a:xfrm>
          <a:prstGeom prst="roundRect">
            <a:avLst>
              <a:gd name="adj" fmla="val 17552"/>
            </a:avLst>
          </a:prstGeom>
          <a:solidFill>
            <a:srgbClr val="163A56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500" i="0" spc="0">
                <a:solidFill>
                  <a:srgbClr val="FFFFFF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pPr>
            <a:endParaRPr sz="3500" i="0" spc="0">
              <a:solidFill>
                <a:srgbClr val="FFFFFF"/>
              </a:solidFill>
              <a:latin typeface="DIN Alternate Bold"/>
              <a:ea typeface="DIN Alternate Bold"/>
              <a:cs typeface="DIN Alternate Bold"/>
              <a:sym typeface="DIN Alternate Bold"/>
            </a:endParaRPr>
          </a:p>
        </p:txBody>
      </p:sp>
      <p:sp>
        <p:nvSpPr>
          <p:cNvPr id="247" name="Сервисы по мониторингу размещения информации"/>
          <p:cNvSpPr txBox="1"/>
          <p:nvPr/>
        </p:nvSpPr>
        <p:spPr>
          <a:xfrm>
            <a:off x="10616909" y="260437"/>
            <a:ext cx="13474254" cy="1184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ctr">
              <a:spcBef>
                <a:spcPts val="0"/>
              </a:spcBef>
              <a:defRPr sz="4200" b="1" i="0" spc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lang="ru-RU" dirty="0" smtClean="0"/>
              <a:t>Мониторинги  и отчеты</a:t>
            </a:r>
            <a:endParaRPr dirty="0">
              <a:latin typeface="Avenir Next" panose="020B0503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50" y="2475049"/>
            <a:ext cx="7382454" cy="108053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0330" y="2660678"/>
            <a:ext cx="7687540" cy="104341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56896" y="3221760"/>
            <a:ext cx="8166942" cy="4928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3614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Группа"/>
          <p:cNvGrpSpPr/>
          <p:nvPr/>
        </p:nvGrpSpPr>
        <p:grpSpPr>
          <a:xfrm>
            <a:off x="288904" y="260438"/>
            <a:ext cx="1315267" cy="1336993"/>
            <a:chOff x="-1" y="0"/>
            <a:chExt cx="1315265" cy="1336992"/>
          </a:xfrm>
        </p:grpSpPr>
        <p:sp>
          <p:nvSpPr>
            <p:cNvPr id="240" name="object 3"/>
            <p:cNvSpPr/>
            <p:nvPr/>
          </p:nvSpPr>
          <p:spPr>
            <a:xfrm>
              <a:off x="-2" y="-1"/>
              <a:ext cx="1315267" cy="1336993"/>
            </a:xfrm>
            <a:prstGeom prst="rect">
              <a:avLst/>
            </a:prstGeom>
            <a:blipFill rotWithShape="1">
              <a:blip r:embed="rId2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 i="0" spc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1" name="Кружок"/>
            <p:cNvSpPr/>
            <p:nvPr/>
          </p:nvSpPr>
          <p:spPr>
            <a:xfrm>
              <a:off x="420516" y="564661"/>
              <a:ext cx="413921" cy="413921"/>
            </a:xfrm>
            <a:prstGeom prst="ellipse">
              <a:avLst/>
            </a:prstGeom>
            <a:solidFill>
              <a:srgbClr val="163A56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3500" i="0" spc="0">
                  <a:solidFill>
                    <a:srgbClr val="FFFFFF"/>
                  </a:solidFill>
                  <a:latin typeface="DIN Alternate Bold"/>
                  <a:ea typeface="DIN Alternate Bold"/>
                  <a:cs typeface="DIN Alternate Bold"/>
                  <a:sym typeface="DIN Alternate Bold"/>
                </a:defRPr>
              </a:pPr>
              <a:endParaRPr sz="3500" i="0" spc="0">
                <a:solidFill>
                  <a:srgbClr val="FFFFFF"/>
                </a:solidFill>
                <a:latin typeface="DIN Alternate Bold"/>
                <a:ea typeface="DIN Alternate Bold"/>
                <a:cs typeface="DIN Alternate Bold"/>
                <a:sym typeface="DIN Alternate Bold"/>
              </a:endParaRPr>
            </a:p>
          </p:txBody>
        </p:sp>
        <p:sp>
          <p:nvSpPr>
            <p:cNvPr id="242" name="object 5"/>
            <p:cNvSpPr/>
            <p:nvPr/>
          </p:nvSpPr>
          <p:spPr>
            <a:xfrm>
              <a:off x="88940" y="92326"/>
              <a:ext cx="1077071" cy="1197573"/>
            </a:xfrm>
            <a:prstGeom prst="rect">
              <a:avLst/>
            </a:prstGeom>
            <a:blipFill rotWithShape="1">
              <a:blip r:embed="rId3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914400">
                <a:spcBef>
                  <a:spcPts val="0"/>
                </a:spcBef>
                <a:defRPr sz="1800" i="0" spc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 sz="1800" i="0" spc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244" name="Казначейство России"/>
          <p:cNvSpPr txBox="1"/>
          <p:nvPr/>
        </p:nvSpPr>
        <p:spPr>
          <a:xfrm>
            <a:off x="1836898" y="503483"/>
            <a:ext cx="7204431" cy="85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800" b="1" i="0" spc="48">
                <a:solidFill>
                  <a:srgbClr val="163A5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Казначейство России</a:t>
            </a:r>
          </a:p>
        </p:txBody>
      </p:sp>
      <p:sp>
        <p:nvSpPr>
          <p:cNvPr id="246" name="Сквиркл"/>
          <p:cNvSpPr/>
          <p:nvPr/>
        </p:nvSpPr>
        <p:spPr>
          <a:xfrm>
            <a:off x="10518599" y="0"/>
            <a:ext cx="13670875" cy="1597431"/>
          </a:xfrm>
          <a:prstGeom prst="roundRect">
            <a:avLst>
              <a:gd name="adj" fmla="val 17552"/>
            </a:avLst>
          </a:prstGeom>
          <a:solidFill>
            <a:srgbClr val="163A56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500" i="0" spc="0">
                <a:solidFill>
                  <a:srgbClr val="FFFFFF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pPr>
            <a:endParaRPr sz="3500" i="0" spc="0">
              <a:solidFill>
                <a:srgbClr val="FFFFFF"/>
              </a:solidFill>
              <a:latin typeface="DIN Alternate Bold"/>
              <a:ea typeface="DIN Alternate Bold"/>
              <a:cs typeface="DIN Alternate Bold"/>
              <a:sym typeface="DIN Alternate Bold"/>
            </a:endParaRPr>
          </a:p>
        </p:txBody>
      </p:sp>
      <p:sp>
        <p:nvSpPr>
          <p:cNvPr id="247" name="Сервисы по мониторингу размещения информации"/>
          <p:cNvSpPr txBox="1"/>
          <p:nvPr/>
        </p:nvSpPr>
        <p:spPr>
          <a:xfrm>
            <a:off x="10616909" y="260437"/>
            <a:ext cx="13474254" cy="11843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ctr">
              <a:spcBef>
                <a:spcPts val="0"/>
              </a:spcBef>
              <a:defRPr sz="4200" b="1" i="0" spc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lang="ru-RU" dirty="0" smtClean="0"/>
              <a:t>Справочник организаций</a:t>
            </a:r>
            <a:endParaRPr dirty="0">
              <a:latin typeface="Avenir Next" panose="020B0503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5647" y="2528888"/>
            <a:ext cx="7387471" cy="56668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6402" y="2528888"/>
            <a:ext cx="8594197" cy="605080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80973" y="2586038"/>
            <a:ext cx="5694123" cy="527103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123344" y="9754199"/>
            <a:ext cx="9097828" cy="2657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sz="2800" b="1" spc="-8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algn="l"/>
            <a:r>
              <a:rPr lang="ru-RU" sz="3000" b="0" spc="39" dirty="0" smtClean="0">
                <a:solidFill>
                  <a:srgbClr val="5C5C5C"/>
                </a:solidFill>
              </a:rPr>
              <a:t>Информация об организациях загружается из Сводного реестра НСИ ГИИС ЭБ.</a:t>
            </a:r>
          </a:p>
          <a:p>
            <a:pPr algn="l"/>
            <a:r>
              <a:rPr lang="ru-RU" sz="3000" b="0" spc="39" dirty="0" smtClean="0">
                <a:solidFill>
                  <a:srgbClr val="5C5C5C"/>
                </a:solidFill>
              </a:rPr>
              <a:t>Загруженные сведения доступны в Открытой части ГИС ГМУ в разделе Реестр организаций.</a:t>
            </a:r>
            <a:endParaRPr lang="ru-RU" sz="3000" b="0" spc="39" dirty="0">
              <a:solidFill>
                <a:srgbClr val="5C5C5C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75937" y="9064336"/>
            <a:ext cx="8702933" cy="4173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79968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 Bold"/>
        <a:ea typeface="DIN Condensed Bold"/>
        <a:cs typeface="DIN Condensed Bold"/>
      </a:majorFont>
      <a:minorFont>
        <a:latin typeface="DIN Condensed Bold"/>
        <a:ea typeface="DIN Condensed Bold"/>
        <a:cs typeface="DIN Condensed Bol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5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DIN Alternate Bold"/>
            <a:ea typeface="DIN Alternate Bold"/>
            <a:cs typeface="DIN Alternate Bold"/>
            <a:sym typeface="DIN Alternate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2000"/>
          </a:spcBef>
          <a:spcAft>
            <a:spcPts val="0"/>
          </a:spcAft>
          <a:buClrTx/>
          <a:buSzTx/>
          <a:buFontTx/>
          <a:buNone/>
          <a:tabLst/>
          <a:defRPr kumimoji="0" sz="4000" b="0" i="1" u="none" strike="noStrike" cap="none" spc="39" normalizeH="0" baseline="0">
            <a:ln>
              <a:noFill/>
            </a:ln>
            <a:solidFill>
              <a:srgbClr val="5C5C5C"/>
            </a:solidFill>
            <a:effectLst/>
            <a:uFillTx/>
            <a:latin typeface="Iowan Old Style Roman"/>
            <a:ea typeface="Iowan Old Style Roman"/>
            <a:cs typeface="Iowan Old Style Roman"/>
            <a:sym typeface="Iowan Old Style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 Bold"/>
        <a:ea typeface="DIN Condensed Bold"/>
        <a:cs typeface="DIN Condensed Bold"/>
      </a:majorFont>
      <a:minorFont>
        <a:latin typeface="DIN Condensed Bold"/>
        <a:ea typeface="DIN Condensed Bold"/>
        <a:cs typeface="DIN Condensed Bol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5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DIN Alternate Bold"/>
            <a:ea typeface="DIN Alternate Bold"/>
            <a:cs typeface="DIN Alternate Bold"/>
            <a:sym typeface="DIN Alternate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2000"/>
          </a:spcBef>
          <a:spcAft>
            <a:spcPts val="0"/>
          </a:spcAft>
          <a:buClrTx/>
          <a:buSzTx/>
          <a:buFontTx/>
          <a:buNone/>
          <a:tabLst/>
          <a:defRPr kumimoji="0" sz="4000" b="0" i="1" u="none" strike="noStrike" cap="none" spc="39" normalizeH="0" baseline="0">
            <a:ln>
              <a:noFill/>
            </a:ln>
            <a:solidFill>
              <a:srgbClr val="5C5C5C"/>
            </a:solidFill>
            <a:effectLst/>
            <a:uFillTx/>
            <a:latin typeface="Iowan Old Style Roman"/>
            <a:ea typeface="Iowan Old Style Roman"/>
            <a:cs typeface="Iowan Old Style Roman"/>
            <a:sym typeface="Iowan Old Style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8558</TotalTime>
  <Words>250</Words>
  <Application>Microsoft Office PowerPoint</Application>
  <PresentationFormat>Произвольный</PresentationFormat>
  <Paragraphs>36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27" baseType="lpstr">
      <vt:lpstr>Arial</vt:lpstr>
      <vt:lpstr>Avenir Next</vt:lpstr>
      <vt:lpstr>Baskerville</vt:lpstr>
      <vt:lpstr>Calibri</vt:lpstr>
      <vt:lpstr>Calibri Light</vt:lpstr>
      <vt:lpstr>Century Gothic</vt:lpstr>
      <vt:lpstr>DIN Alternate Bold</vt:lpstr>
      <vt:lpstr>DIN Condensed Bold</vt:lpstr>
      <vt:lpstr>Helvetica</vt:lpstr>
      <vt:lpstr>Helvetica Neue</vt:lpstr>
      <vt:lpstr>Helvetica Neue Medium</vt:lpstr>
      <vt:lpstr>Iowan Old Style Roman</vt:lpstr>
      <vt:lpstr>Segoe UI Black</vt:lpstr>
      <vt:lpstr>Segoe UI Historic</vt:lpstr>
      <vt:lpstr>Segoe UI Light</vt:lpstr>
      <vt:lpstr>Zapf Dingbats</vt:lpstr>
      <vt:lpstr>Тема Office</vt:lpstr>
      <vt:lpstr>1_New_Template9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Михайлов Артем Александрович</dc:creator>
  <cp:lastModifiedBy>Черненкова Светлана Владимировна</cp:lastModifiedBy>
  <cp:revision>103</cp:revision>
  <dcterms:modified xsi:type="dcterms:W3CDTF">2023-03-23T09:38:51Z</dcterms:modified>
</cp:coreProperties>
</file>