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3" r:id="rId2"/>
    <p:sldId id="570" r:id="rId3"/>
    <p:sldId id="574" r:id="rId4"/>
    <p:sldId id="576" r:id="rId5"/>
    <p:sldId id="578" r:id="rId6"/>
    <p:sldId id="579" r:id="rId7"/>
    <p:sldId id="580" r:id="rId8"/>
    <p:sldId id="582" r:id="rId9"/>
    <p:sldId id="583" r:id="rId10"/>
    <p:sldId id="585" r:id="rId11"/>
    <p:sldId id="587" r:id="rId12"/>
    <p:sldId id="588" r:id="rId13"/>
    <p:sldId id="589" r:id="rId14"/>
    <p:sldId id="590" r:id="rId15"/>
    <p:sldId id="591" r:id="rId16"/>
    <p:sldId id="584" r:id="rId17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  <p14:sldId id="570"/>
            <p14:sldId id="574"/>
            <p14:sldId id="576"/>
            <p14:sldId id="578"/>
            <p14:sldId id="579"/>
            <p14:sldId id="580"/>
            <p14:sldId id="582"/>
          </p14:sldIdLst>
        </p14:section>
        <p14:section name="Раздел без заголовка" id="{4FB49B65-3596-45DF-9005-72740699900D}">
          <p14:sldIdLst>
            <p14:sldId id="583"/>
            <p14:sldId id="585"/>
            <p14:sldId id="587"/>
            <p14:sldId id="588"/>
            <p14:sldId id="589"/>
            <p14:sldId id="590"/>
            <p14:sldId id="591"/>
            <p14:sldId id="5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8" autoAdjust="0"/>
    <p:restoredTop sz="86076" autoAdjust="0"/>
  </p:normalViewPr>
  <p:slideViewPr>
    <p:cSldViewPr snapToGrid="0" showGuides="1">
      <p:cViewPr varScale="1">
        <p:scale>
          <a:sx n="112" d="100"/>
          <a:sy n="112" d="100"/>
        </p:scale>
        <p:origin x="378" y="120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28.03.2023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28.03.2023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551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623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805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784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919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361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95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073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512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439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150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74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87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924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389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859F-5EB7-4E64-BCCE-2436174D2195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4090-15DC-42C9-A2EA-2963BC17DB0C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002-6272-47A7-93E4-274B2FFAC211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D71F-972C-4739-B44C-8D824753A5CD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04E6-BAAD-4737-B6F0-7A03C7AFB364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4784-0414-45C4-9C41-BE93BB9A9A2F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9122-1BE7-4E87-915C-52BF3F1F07BE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CB5C-8D28-4AD7-9913-5D88D6658A31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829C-1CB8-430B-BC67-3AD03DAE52CD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34FB-FCF5-49C0-86A1-A68CAE42855C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4E2-A1ED-4636-9EF3-DF49ED77CD19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1C7807E7-04DB-4063-A163-05034F160F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3/28/2023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F9D-A9A0-45D5-8D93-C442C40996DA}" type="datetime1">
              <a:rPr lang="en-US" smtClean="0"/>
              <a:t>3/28/2023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6C37-C25F-42BF-98DC-6F5DBD8059D4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9.1B5FE760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A.898BFC50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A.DE7A6300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B.4A05D1E0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B.CA8D6A30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cid:image001.png@01D960DB.6850F260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83947" y="-63794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85" y="4667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территориальными органами Федерального казначейства в финансовые органы субъектов Российской Федерации отчетности по казначейскому обслуживанию исполнения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бюджетов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2023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59662" y="1006523"/>
            <a:ext cx="10081857" cy="1157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МФ РФ от 28.12.2010 № 191н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. 219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Баланс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по операциям кассового обслуживания исполнения бюджета (ф.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0503150)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формируется органом Федерального казначейства ежемесячно и представляется в финансовый орган того бюджета, казначейское обслуживание которого он осуществляет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.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652" y="845599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Баланс по операциям кассового обслуживания бюджета (ф. 0503150) 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007620"/>
            <a:ext cx="5975889" cy="30952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217" y="3007620"/>
            <a:ext cx="5485194" cy="3095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681204" y="2347961"/>
            <a:ext cx="3070680" cy="47863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Актив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825839" y="2369921"/>
            <a:ext cx="3070680" cy="47863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Пассив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9820" y="958142"/>
            <a:ext cx="10081857" cy="1281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МФ РФ от 28.12.2010 № 191н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227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по поступлениям 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выбытиям (ф. 0503151)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формируется органом Федерального казначейства ежемесячно и представляется в финансовый орган того бюджета, казначейское обслуживание которого он осуществляет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652" y="845599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 по поступлениям и выбытиям (ф. 0503151)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550" y="2433630"/>
            <a:ext cx="6953250" cy="40038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2455065"/>
            <a:ext cx="2406715" cy="95863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1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Поступления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9146" y="1252680"/>
            <a:ext cx="2406715" cy="95863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2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 по поступлениям и выбытиям (ф. 0503151)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225" y="1176549"/>
            <a:ext cx="7597211" cy="54052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900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60360" y="1568874"/>
            <a:ext cx="2406715" cy="95863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</a:t>
            </a:r>
            <a:r>
              <a:rPr lang="en-US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Источники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 по поступлениям и выбытиям (ф. 0503151)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299" y="1213504"/>
            <a:ext cx="7475659" cy="48330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794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4095" y="992489"/>
            <a:ext cx="10081857" cy="15030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МФ РФ от 28.12.2010 № 191н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235 Консолидированный отчет о кассовых поступлениях и выбытиях (ф. 0503152)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формируется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органом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казначейства и представляется в вышестоящий орган Федерального казначейства и в финансовый орган, уполномоченный на формирование бюджетной отчетности соответствующего консолидированного бюджета бюджетной системы Российской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933" y="713654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Консолидированный отчет о кассовых поступлениях и выбытиях (ф. 0503152)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3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отчет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095" y="3388143"/>
            <a:ext cx="10841276" cy="30956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44095" y="2711868"/>
            <a:ext cx="3556455" cy="4599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1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Поступления по доходам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60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232525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Консолидированный отчет о кассовых поступлениях и выбытиях (ф. 0503152)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3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отчет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1476791"/>
            <a:ext cx="3556455" cy="4599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2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 на расходы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820" y="2178993"/>
            <a:ext cx="10581830" cy="40535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32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52924"/>
            <a:ext cx="10393704" cy="7232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Отчетность, предоставляемая ТОФК финансовому органу.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Консолидированный отчет о кассовых поступлениях и выбытиях (ф. 0503152)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3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отчет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44095" y="1530768"/>
            <a:ext cx="4185105" cy="4599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3</a:t>
            </a:r>
            <a:endParaRPr lang="ru-RU" sz="14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Источники финансирования дефицита бюджета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95" y="2623001"/>
            <a:ext cx="10509705" cy="32110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37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9772" y="1334529"/>
            <a:ext cx="10620016" cy="4766447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от 10.12.2021 № 333 «Об утверждении Особенностей формирования и сроки представления отчетности территориальными органами Федерального казначейства»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Бюджетная отчетность не содержащая сведения, составляющие государственную тайну, представляется территориальными органами Федерального казначейства в финансовые органы в электронном виде с использованием ППО «Система удаленного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документооборота»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(ППО СУФД), подсистемы «Учет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отчетность»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ГИИС «Электронный бюджет» в части территориальных органов Федерального казначейства, осуществляющих ведение казначейского учета соответствующих операций в </a:t>
            </a:r>
            <a:r>
              <a:rPr lang="ru-RU" sz="1600" dirty="0" err="1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ПУиО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ГИИС «Электронный бюджет», или, при отсутствии технической возможности, на бумажных носителях.</a:t>
            </a:r>
          </a:p>
          <a:p>
            <a:pPr algn="just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Необходимость в формировании и представлении территориальными органами Федерального казначейства в финансовые органы,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соответствующей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бюджетной отчетности, не имеющей числовых показателей (не содержащей отчетные данные), определяется по письменному согласованию с финансовыми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органами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260646"/>
            <a:ext cx="10393704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90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 descr="cid:image001.png@01D960D9.1B5FE76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11" y="1986848"/>
            <a:ext cx="9243553" cy="384560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80558" y="1231497"/>
            <a:ext cx="7087285" cy="46291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Пример представления Отчета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поступлениям и выбытиям (ф. 0503151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средствами ППО СУФД </a:t>
            </a:r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77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 descr="cid:image001.png@01D960DA.898BFC5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910080"/>
            <a:ext cx="9251950" cy="35934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075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 descr="cid:image001.png@01D960DA.DE7A630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608772"/>
            <a:ext cx="9251950" cy="3851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156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 descr="cid:image001.png@01D960DB.4A05D1E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279525"/>
            <a:ext cx="9251950" cy="4298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38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 descr="cid:image001.png@01D960DB.CA8D6A3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250" y="1683521"/>
            <a:ext cx="8733801" cy="4574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88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1507707" y="137535"/>
            <a:ext cx="10393704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представления ТОФК бюджетной отчетности финансовому органу.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ППО СУФД</a:t>
            </a:r>
          </a:p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 descr="cid:image001.png@01D960DB.6850F26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22" y="1086035"/>
            <a:ext cx="8639649" cy="4478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016950" y="5758864"/>
            <a:ext cx="9960426" cy="837066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Отчетность в ФО представляется посредством СУФД в соответствии с «Требованиями к форматам, используемым при информационном взаимодействии между территориальными органами Федерального казначейства и участниками бюджетного процесса, </a:t>
            </a:r>
            <a:r>
              <a:rPr lang="ru-RU" sz="1200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неучастниками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бюджетного процесса, бюджетными учреждениями, автономными учреждениями, Счетной палатой» в составе альбома версии 34.0 и перечня изменений в альбоме версии 34.0 (формат ТФФ).</a:t>
            </a:r>
          </a:p>
        </p:txBody>
      </p:sp>
    </p:spTree>
    <p:extLst>
      <p:ext uri="{BB962C8B-B14F-4D97-AF65-F5344CB8AC3E}">
        <p14:creationId xmlns:p14="http://schemas.microsoft.com/office/powerpoint/2010/main" val="80456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246143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Сроки представления отчетности ТОФК финансовому органу</a:t>
            </a: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3007" y="1050494"/>
            <a:ext cx="10544175" cy="11334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Казначейства России от 10.12.2021 N 333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«Об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утверждении Особенностей формирования и сроков представления отчетности территориальными органами Федерального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казначейства» (Приложение №1)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10650" y="6462712"/>
            <a:ext cx="2743200" cy="20637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839074" y="5030753"/>
            <a:ext cx="3505201" cy="122872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Ежемесячно,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 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числа месяца, следующего за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отчетным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00100" y="2278028"/>
            <a:ext cx="5362575" cy="12001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 по операциям кассового обслуживания</a:t>
            </a:r>
          </a:p>
          <a:p>
            <a:pPr algn="ctr"/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исполнения бюджета </a:t>
            </a:r>
            <a:endParaRPr lang="ru-RU" sz="1600" b="1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0503150</a:t>
            </a:r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00099" y="5021228"/>
            <a:ext cx="5362576" cy="12382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Консолидированный отчет о кассовых поступлениях и выбытиях </a:t>
            </a:r>
            <a:endParaRPr lang="ru-RU" sz="1600" b="1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0503152)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00099" y="3687728"/>
            <a:ext cx="5362575" cy="11239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/>
            <a:endParaRPr lang="ru-RU" sz="1600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поступлениям и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выбытиям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0503151)</a:t>
            </a:r>
          </a:p>
          <a:p>
            <a:pPr algn="ctr"/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6610350" y="2343803"/>
            <a:ext cx="838200" cy="390615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noFill/>
              </a:rPr>
              <a:t>Приказ </a:t>
            </a:r>
            <a:r>
              <a:rPr lang="ru-RU" sz="1400" dirty="0" smtClean="0">
                <a:noFill/>
              </a:rPr>
              <a:t>чёрства </a:t>
            </a:r>
            <a:r>
              <a:rPr lang="ru-RU" sz="1400" dirty="0">
                <a:noFill/>
              </a:rPr>
              <a:t>России от 10.12.2021 N 333 (ред. от 30.12.2022) "Об утверждении Особенностей </a:t>
            </a:r>
            <a:r>
              <a:rPr lang="ru-RU" sz="1400" dirty="0" smtClean="0">
                <a:noFill/>
              </a:rPr>
              <a:t>и </a:t>
            </a:r>
            <a:r>
              <a:rPr lang="ru-RU" sz="1400" dirty="0">
                <a:noFill/>
              </a:rPr>
              <a:t>сроков представления и отчетности территориальными органами Федерального казначейства"</a:t>
            </a:r>
            <a:endParaRPr lang="en-US" sz="1400" dirty="0">
              <a:noFill/>
            </a:endParaRP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839074" y="2299460"/>
            <a:ext cx="3505201" cy="12001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Ежемесячно, 5 числа месяца, следующего за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отчетным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839075" y="3687728"/>
            <a:ext cx="3505200" cy="11239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Ежемесячно,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числа месяца, следующего за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отчетным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50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42248</TotalTime>
  <Words>749</Words>
  <Application>Microsoft Office PowerPoint</Application>
  <PresentationFormat>Широкоэкранный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Helvetica Neue Medium</vt:lpstr>
      <vt:lpstr>Segoe UI Historic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Макурина Аида Сабирхановна</cp:lastModifiedBy>
  <cp:revision>1450</cp:revision>
  <cp:lastPrinted>2022-10-18T12:50:58Z</cp:lastPrinted>
  <dcterms:created xsi:type="dcterms:W3CDTF">2021-09-09T06:57:17Z</dcterms:created>
  <dcterms:modified xsi:type="dcterms:W3CDTF">2023-03-28T13:38:02Z</dcterms:modified>
</cp:coreProperties>
</file>