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565" r:id="rId2"/>
    <p:sldId id="726" r:id="rId3"/>
    <p:sldId id="685" r:id="rId4"/>
    <p:sldId id="730" r:id="rId5"/>
    <p:sldId id="727" r:id="rId6"/>
    <p:sldId id="686" r:id="rId7"/>
    <p:sldId id="690" r:id="rId8"/>
    <p:sldId id="728" r:id="rId9"/>
    <p:sldId id="697" r:id="rId10"/>
    <p:sldId id="698" r:id="rId11"/>
    <p:sldId id="725" r:id="rId12"/>
    <p:sldId id="729" r:id="rId13"/>
    <p:sldId id="623" r:id="rId14"/>
    <p:sldId id="724" r:id="rId15"/>
    <p:sldId id="721" r:id="rId16"/>
    <p:sldId id="722" r:id="rId17"/>
    <p:sldId id="723" r:id="rId18"/>
  </p:sldIdLst>
  <p:sldSz cx="12192000" cy="6858000"/>
  <p:notesSz cx="6819900" cy="99187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772B3B1-A49F-4BC4-A342-B9CC57AB85F7}">
          <p14:sldIdLst>
            <p14:sldId id="565"/>
            <p14:sldId id="726"/>
            <p14:sldId id="685"/>
            <p14:sldId id="730"/>
            <p14:sldId id="727"/>
            <p14:sldId id="686"/>
            <p14:sldId id="690"/>
            <p14:sldId id="728"/>
            <p14:sldId id="697"/>
            <p14:sldId id="698"/>
            <p14:sldId id="725"/>
            <p14:sldId id="729"/>
            <p14:sldId id="623"/>
            <p14:sldId id="724"/>
            <p14:sldId id="721"/>
            <p14:sldId id="722"/>
            <p14:sldId id="723"/>
          </p14:sldIdLst>
        </p14:section>
        <p14:section name="Раздел без заголовка" id="{4FB49B65-3596-45DF-9005-72740699900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асулов Расул Морисович" initials="РРМ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DEEF"/>
    <a:srgbClr val="EAEFF7"/>
    <a:srgbClr val="66A2D8"/>
    <a:srgbClr val="F8F8F8"/>
    <a:srgbClr val="9ABCE2"/>
    <a:srgbClr val="BDD7EE"/>
    <a:srgbClr val="F8CBAD"/>
    <a:srgbClr val="999DA2"/>
    <a:srgbClr val="5B9BD5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2635" autoAdjust="0"/>
  </p:normalViewPr>
  <p:slideViewPr>
    <p:cSldViewPr snapToGrid="0" showGuides="1">
      <p:cViewPr varScale="1">
        <p:scale>
          <a:sx n="108" d="100"/>
          <a:sy n="108" d="100"/>
        </p:scale>
        <p:origin x="546" y="12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CCE7B-2B55-459D-8182-D0557B1BD792}" type="datetimeFigureOut">
              <a:rPr lang="ru-RU" smtClean="0"/>
              <a:t>28.03.2023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2388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AC1E7-E411-4D4E-B275-787F7D6A6A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375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20CFA-C76D-41D5-AC3C-DFC6FDF4C7C3}" type="datetimeFigureOut">
              <a:rPr lang="ru-RU" smtClean="0"/>
              <a:t>28.03.2023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96552-920F-4B31-9AF9-C3E3BD6AAE5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784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760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97EB3-75CB-4E37-ADB9-C14AA923EBC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439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5865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435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0361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57423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987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6613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0892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91180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2501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18B74-8440-43AD-9057-CE91F1065179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30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62EAA-0AE5-48BF-89E2-E32D972A71BA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87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447EC-2EAD-43A6-8B21-42E15A7B27DC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85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F80A4-7B09-40B5-809C-DA626B0418EE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13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03F31-0DB5-4F88-9819-1ED584C17927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63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0DF0D-5643-45FC-A58E-1B684D95574B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7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C845A-6B11-4000-9C50-CA4660A55620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66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456DA-EB5D-42A4-AA5D-99335D7E7585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0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375D-4CD1-44FB-A8C6-5ABAC8B07EAE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43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F9A0-5084-43EE-8C85-5540C72FEDA0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52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B0D20-D050-4230-9638-41AFC0903504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8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721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fld id="{56C6BB3D-EA64-4159-97CE-5172B6D98B2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3/28/2023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1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914400" hangingPunct="1"/>
            <a:endParaRPr sz="3867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48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4" y="1818512"/>
            <a:ext cx="85344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="" xmlns:a16="http://schemas.microsoft.com/office/drawing/2014/main" id="{AC4B3DDE-8657-4CD7-8D3E-CD345DD21E94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147AF-6CD5-4610-841D-8EFCDD4179E0}" type="datetime1">
              <a:rPr lang="en-US" smtClean="0"/>
              <a:t>3/28/2023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28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48746-5621-4134-994E-4C1FD178F4CA}" type="datetime1">
              <a:rPr lang="en-US" smtClean="0"/>
              <a:t>3/28/2023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8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8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71626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33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17236" y="2295338"/>
            <a:ext cx="5748482" cy="1133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 hangingPunct="1"/>
            <a:endParaRPr lang="ru-RU" sz="28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808" y="614508"/>
            <a:ext cx="6362965" cy="254149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Представление бюджетной отчетности </a:t>
            </a:r>
            <a:br>
              <a:rPr lang="ru-RU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финансового </a:t>
            </a:r>
            <a:r>
              <a:rPr lang="ru-RU" sz="20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органа, уполномоченного на формирование бюджетной отчетности об исполнении соответствующего консолидированного бюджета Российской </a:t>
            </a:r>
            <a:r>
              <a:rPr lang="ru-RU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Федерации, на 1 апреля 2023 года в Федеральное казначейство</a:t>
            </a:r>
            <a:endParaRPr lang="ru-RU" sz="20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634" y="5863516"/>
            <a:ext cx="7191639" cy="80794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Нормативная правовая база.</a:t>
            </a:r>
          </a:p>
          <a:p>
            <a:r>
              <a:rPr lang="ru-RU" sz="9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Кривенец А.Н.</a:t>
            </a:r>
          </a:p>
          <a:p>
            <a:r>
              <a:rPr lang="ru-RU" sz="9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Федеральное казначейство 2023</a:t>
            </a:r>
            <a:endParaRPr lang="ru-RU" sz="900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7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5603-0ED0-412C-B62A-3E08AC92B78A}" type="slidenum">
              <a:rPr lang="ru-RU" smtClean="0"/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40643" y="976068"/>
            <a:ext cx="10369152" cy="76071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ts val="2619"/>
              </a:lnSpc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И СРОКИ ПРЕДОСТАВЛЕНИЯ БЮДЖЕТНОЙ ОТЧЕТНОСТИ </a:t>
            </a:r>
          </a:p>
          <a:p>
            <a:pPr algn="ctr">
              <a:lnSpc>
                <a:spcPts val="2619"/>
              </a:lnSpc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0643" y="5987022"/>
            <a:ext cx="6800207" cy="33855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1400" b="1" i="1" dirty="0" smtClean="0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298 Инструкции № 191н</a:t>
            </a:r>
            <a:endParaRPr lang="ru-RU" sz="1400" b="1" i="1" dirty="0">
              <a:solidFill>
                <a:srgbClr val="5959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339747"/>
              </p:ext>
            </p:extLst>
          </p:nvPr>
        </p:nvGraphicFramePr>
        <p:xfrm>
          <a:off x="2401455" y="1910695"/>
          <a:ext cx="7823200" cy="29872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00993"/>
                <a:gridCol w="3022207"/>
              </a:tblGrid>
              <a:tr h="6385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Форма</a:t>
                      </a:r>
                      <a:endParaRPr lang="ru-RU" sz="1400" b="1" i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Срок представления</a:t>
                      </a:r>
                      <a:endParaRPr lang="ru-RU" sz="1400" b="1" i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93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Справка </a:t>
                      </a:r>
                      <a:r>
                        <a:rPr lang="ru-RU" sz="13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по консолидируемым расчетам (ф. 0503125)</a:t>
                      </a:r>
                      <a:endParaRPr lang="ru-RU" sz="13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не позднее 12 календарного дня месяца, следующего за отчетным </a:t>
                      </a:r>
                      <a:r>
                        <a:rPr lang="ru-RU" sz="1300" dirty="0" smtClean="0">
                          <a:effectLst/>
                        </a:rPr>
                        <a:t>периодом  - до 12.04.2023</a:t>
                      </a:r>
                      <a:endParaRPr lang="ru-RU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554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Отчет об исполнении консолидированного бюджета субъекта Российской Федерации и бюджета территориального государственного внебюджетного фонда </a:t>
                      </a:r>
                      <a:r>
                        <a:rPr lang="ru-RU" sz="13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(</a:t>
                      </a:r>
                      <a:r>
                        <a:rPr lang="ru-RU" sz="13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ф. 0503317)</a:t>
                      </a:r>
                      <a:endParaRPr lang="ru-RU" sz="13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не позднее 15 календарного дня месяца, следующего за отчетным </a:t>
                      </a:r>
                      <a:r>
                        <a:rPr lang="ru-RU" sz="1300" dirty="0" smtClean="0">
                          <a:effectLst/>
                        </a:rPr>
                        <a:t>периодом - до 15.04.2023</a:t>
                      </a:r>
                      <a:endParaRPr lang="ru-RU" sz="13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101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t="5526"/>
          <a:stretch/>
        </p:blipFill>
        <p:spPr>
          <a:xfrm>
            <a:off x="228600" y="1006764"/>
            <a:ext cx="11963400" cy="5561648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2537691" y="43612"/>
            <a:ext cx="9654309" cy="641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Отчет об исполнении консолидированного бюджета субъекта Российской Федерации и бюджета территориального государственного внебюджетного фонда (ф. 0503317)</a:t>
            </a:r>
            <a:endParaRPr lang="ru-RU" sz="1600" dirty="0">
              <a:solidFill>
                <a:schemeClr val="accent5">
                  <a:lumMod val="50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5185" y="1731384"/>
            <a:ext cx="11282015" cy="499404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537691" y="3896789"/>
            <a:ext cx="1362852" cy="256078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670776" y="2373746"/>
            <a:ext cx="4245883" cy="26750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0281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4"/>
          </p:nvPr>
        </p:nvSpPr>
        <p:spPr>
          <a:xfrm>
            <a:off x="8373979" y="4422820"/>
            <a:ext cx="2671625" cy="1745093"/>
          </a:xfrm>
        </p:spPr>
        <p:txBody>
          <a:bodyPr/>
          <a:lstStyle/>
          <a:p>
            <a:pPr marL="0" indent="0" algn="ctr">
              <a:buNone/>
            </a:pPr>
            <a:r>
              <a:rPr lang="ru-RU" sz="1400" i="1" dirty="0"/>
              <a:t>Уровень кода служит для определения уровней агрегирования кодов классификаций доходов бюджетов. </a:t>
            </a:r>
            <a:r>
              <a:rPr lang="ru-RU" sz="1400" i="1" dirty="0" smtClean="0"/>
              <a:t/>
            </a:r>
            <a:br>
              <a:rPr lang="ru-RU" sz="1400" i="1" dirty="0" smtClean="0"/>
            </a:br>
            <a:r>
              <a:rPr lang="ru-RU" sz="1400" i="1" dirty="0" smtClean="0"/>
              <a:t>В </a:t>
            </a:r>
            <a:r>
              <a:rPr lang="ru-RU" sz="1400" i="1" dirty="0"/>
              <a:t>рамках вида и подвида доходов код с большим значением уровня </a:t>
            </a:r>
            <a:r>
              <a:rPr lang="ru-RU" sz="1400" i="1" dirty="0" err="1"/>
              <a:t>агрегируется</a:t>
            </a:r>
            <a:r>
              <a:rPr lang="ru-RU" sz="1400" i="1" dirty="0"/>
              <a:t> на вышестоящий код с меньшим значением уровня</a:t>
            </a:r>
            <a:endParaRPr lang="ru-RU" sz="1400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33288" y="270030"/>
            <a:ext cx="6205571" cy="35844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Структура кодов бюджетной классификации с группировкой по иерархии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820" y="981433"/>
            <a:ext cx="6391746" cy="5720067"/>
          </a:xfrm>
          <a:prstGeom prst="rect">
            <a:avLst/>
          </a:prstGeom>
        </p:spPr>
      </p:pic>
      <p:sp>
        <p:nvSpPr>
          <p:cNvPr id="11" name="Подзаголовок 1"/>
          <p:cNvSpPr txBox="1">
            <a:spLocks/>
          </p:cNvSpPr>
          <p:nvPr/>
        </p:nvSpPr>
        <p:spPr>
          <a:xfrm>
            <a:off x="8373979" y="1910780"/>
            <a:ext cx="2671625" cy="1551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3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dirty="0"/>
              <a:t>Приказ Минфина </a:t>
            </a:r>
            <a:r>
              <a:rPr lang="ru-RU" sz="1400" dirty="0" smtClean="0"/>
              <a:t>России</a:t>
            </a:r>
            <a:br>
              <a:rPr lang="ru-RU" sz="1400" dirty="0" smtClean="0"/>
            </a:br>
            <a:r>
              <a:rPr lang="ru-RU" sz="1400" dirty="0" smtClean="0"/>
              <a:t>от </a:t>
            </a:r>
            <a:r>
              <a:rPr lang="ru-RU" sz="1400" dirty="0"/>
              <a:t>17 мая 2022 г. </a:t>
            </a:r>
            <a:r>
              <a:rPr lang="ru-RU" sz="1400" dirty="0" smtClean="0"/>
              <a:t>№</a:t>
            </a:r>
            <a:r>
              <a:rPr lang="ru-RU" sz="1400" dirty="0"/>
              <a:t> 75н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>«Об </a:t>
            </a:r>
            <a:r>
              <a:rPr lang="ru-RU" sz="1400" dirty="0"/>
              <a:t>утверждении кодов (перечней кодов) бюджетной классификации Российской Федерации на 2023 год (на 2023 год и на плановый период 2024 и 2025 годов</a:t>
            </a:r>
            <a:r>
              <a:rPr lang="ru-RU" sz="1400" dirty="0" smtClean="0"/>
              <a:t>)»</a:t>
            </a:r>
            <a:endParaRPr lang="ru-RU" sz="1400" i="1" dirty="0"/>
          </a:p>
        </p:txBody>
      </p:sp>
    </p:spTree>
    <p:extLst>
      <p:ext uri="{BB962C8B-B14F-4D97-AF65-F5344CB8AC3E}">
        <p14:creationId xmlns:p14="http://schemas.microsoft.com/office/powerpoint/2010/main" val="397461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43" y="1437150"/>
            <a:ext cx="12070657" cy="49192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37691" y="134200"/>
            <a:ext cx="9654309" cy="641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Отчет об исполнении консолидированного бюджета субъекта Российской Федерации и бюджета территориального государственного внебюджетного фонда (ф. 0503317)</a:t>
            </a:r>
            <a:endParaRPr lang="ru-RU" sz="1600" dirty="0">
              <a:solidFill>
                <a:schemeClr val="accent5">
                  <a:lumMod val="50000"/>
                </a:schemeClr>
              </a:solidFill>
              <a:ea typeface="Calibri"/>
              <a:cs typeface="Times New Roman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736317" y="1625601"/>
            <a:ext cx="4245883" cy="26750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93747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473036" y="134200"/>
            <a:ext cx="9654309" cy="641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Отчет об исполнении консолидированного бюджета субъекта Российской Федерации и бюджета территориального государственного внебюджетного фонда (ф. 0503317)</a:t>
            </a:r>
            <a:endParaRPr lang="ru-RU" sz="1600" dirty="0">
              <a:solidFill>
                <a:schemeClr val="accent5">
                  <a:lumMod val="50000"/>
                </a:schemeClr>
              </a:solidFill>
              <a:ea typeface="Calibri"/>
              <a:cs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r="2227"/>
          <a:stretch/>
        </p:blipFill>
        <p:spPr>
          <a:xfrm>
            <a:off x="0" y="1141977"/>
            <a:ext cx="12164291" cy="476574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715490" y="2853080"/>
            <a:ext cx="1154545" cy="305464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608291" y="1293091"/>
            <a:ext cx="3556000" cy="26750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304145" y="1293091"/>
            <a:ext cx="3556000" cy="26750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0170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2208362" y="299507"/>
            <a:ext cx="9491801" cy="40434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Справка по консолидируемым расчетам (ф. 0503125)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394" t="34201" r="48447" b="10007"/>
          <a:stretch/>
        </p:blipFill>
        <p:spPr>
          <a:xfrm>
            <a:off x="929820" y="1120986"/>
            <a:ext cx="10295068" cy="460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3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342305"/>
              </p:ext>
            </p:extLst>
          </p:nvPr>
        </p:nvGraphicFramePr>
        <p:xfrm>
          <a:off x="827073" y="1684111"/>
          <a:ext cx="10399308" cy="4939133"/>
        </p:xfrm>
        <a:graphic>
          <a:graphicData uri="http://schemas.openxmlformats.org/drawingml/2006/table">
            <a:tbl>
              <a:tblPr/>
              <a:tblGrid>
                <a:gridCol w="1120444"/>
                <a:gridCol w="538792"/>
                <a:gridCol w="679613"/>
                <a:gridCol w="942887"/>
                <a:gridCol w="936765"/>
                <a:gridCol w="238783"/>
                <a:gridCol w="1533722"/>
                <a:gridCol w="80562"/>
                <a:gridCol w="629665"/>
                <a:gridCol w="918396"/>
                <a:gridCol w="927580"/>
                <a:gridCol w="652062"/>
                <a:gridCol w="538792"/>
                <a:gridCol w="661245"/>
              </a:tblGrid>
              <a:tr h="175945">
                <a:tc rowSpan="2" gridSpan="11"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СПРАВКА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 консолидируемым  расчетам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КОДЫ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23">
                <a:tc gridSpan="1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Форма по ОКУД 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0503125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644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 1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апреля 2023 г.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Дата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01.04.23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386">
                <a:tc rowSpan="2" gridSpan="4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финансового органа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7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ДЕПАРТАМЕНТ ФИНАНСОВ ДНР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Номер (код) организации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23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Глава по БК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бюджета (публично-правового образования )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Бюджет ДНР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 ОКТМО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685"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вида деятельности  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бюджетная деятельность 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855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Код счета бюджетного учета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1 20551 661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06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Периодичность : месячная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165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 измерения:  руб.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 ОКЕИ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383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792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2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Контрагент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Номер счета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бюджетного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учета</a:t>
                      </a:r>
                    </a:p>
                  </a:txBody>
                  <a:tcPr marL="8906" marR="8906" marT="8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algn="ct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Сумма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Код корреспонди-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Контрагент по консолидируемым расчетам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81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наименование</a:t>
                      </a:r>
                    </a:p>
                  </a:txBody>
                  <a:tcPr marL="8906" marR="8906" marT="890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Номер (код) организации</a:t>
                      </a:r>
                    </a:p>
                  </a:txBody>
                  <a:tcPr marL="8906" marR="8906" marT="8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код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906" marR="8906" marT="8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по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дебету</a:t>
                      </a:r>
                    </a:p>
                  </a:txBody>
                  <a:tcPr marL="8906" marR="8906" marT="8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по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кредиту</a:t>
                      </a:r>
                    </a:p>
                  </a:txBody>
                  <a:tcPr marL="8906" marR="8906" marT="8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рующего счета 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Номер (код) организации</a:t>
                      </a:r>
                    </a:p>
                  </a:txBody>
                  <a:tcPr marL="8906" marR="8906" marT="8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код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52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главы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по БК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по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 ОКТМО</a:t>
                      </a:r>
                    </a:p>
                  </a:txBody>
                  <a:tcPr marL="8906" marR="8906" marT="8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элемента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бюджета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бюджетного 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учета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главы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по БК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по ОКТМО</a:t>
                      </a:r>
                    </a:p>
                  </a:txBody>
                  <a:tcPr marL="8906" marR="8906" marT="8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1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2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3</a:t>
                      </a:r>
                    </a:p>
                  </a:txBody>
                  <a:tcPr marL="8906" marR="8906" marT="8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4</a:t>
                      </a:r>
                    </a:p>
                  </a:txBody>
                  <a:tcPr marL="8906" marR="8906" marT="8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5</a:t>
                      </a:r>
                    </a:p>
                  </a:txBody>
                  <a:tcPr marL="8906" marR="8906" marT="8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906" marR="8906" marT="8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7</a:t>
                      </a:r>
                    </a:p>
                  </a:txBody>
                  <a:tcPr marL="8906" marR="8906" marT="8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8</a:t>
                      </a:r>
                    </a:p>
                  </a:txBody>
                  <a:tcPr marL="8906" marR="8906" marT="8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9</a:t>
                      </a:r>
                    </a:p>
                  </a:txBody>
                  <a:tcPr marL="8906" marR="8906" marT="8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10</a:t>
                      </a:r>
                    </a:p>
                  </a:txBody>
                  <a:tcPr marL="8906" marR="8906" marT="8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11</a:t>
                      </a:r>
                    </a:p>
                  </a:txBody>
                  <a:tcPr marL="8906" marR="8906" marT="8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 Cyr" panose="020B0604020202020204" pitchFamily="34" charset="0"/>
                        </a:rPr>
                        <a:t>12</a:t>
                      </a:r>
                    </a:p>
                  </a:txBody>
                  <a:tcPr marL="8906" marR="8906" marT="8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06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Итого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39 922 437 400,00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23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том числе по номеру (коду) счета: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00000001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1 20551 661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39 922 437 400,00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904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из них: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323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денежные расчеты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069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00000001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20215002020000150 1 20551 661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39 922 437 400,00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1 21002 151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06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06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906" marR="8906" marT="89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2162180" y="166484"/>
            <a:ext cx="9491801" cy="40434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Справка по консолидируемым расчетам (ф. 0503125)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7073" y="837728"/>
            <a:ext cx="3002222" cy="5847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Поступило дотаций из федерального бюджета</a:t>
            </a:r>
            <a:endParaRPr lang="ru-RU" sz="1600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829295" y="1160892"/>
            <a:ext cx="517237" cy="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346532" y="837727"/>
            <a:ext cx="2198254" cy="5847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Доходы по КБК на 2021500202000150</a:t>
            </a:r>
            <a:endParaRPr lang="ru-RU" sz="1600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6544786" y="1160892"/>
            <a:ext cx="517237" cy="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32384" y="852806"/>
            <a:ext cx="2696508" cy="5847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Справка по счету </a:t>
            </a:r>
          </a:p>
          <a:p>
            <a:pPr algn="ctr"/>
            <a:r>
              <a:rPr lang="ru-RU" sz="1600" dirty="0" smtClean="0"/>
              <a:t>1 205 51 661 </a:t>
            </a:r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0576560" y="3475789"/>
            <a:ext cx="659980" cy="2807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Соединительная линия уступом 20"/>
          <p:cNvCxnSpPr/>
          <p:nvPr/>
        </p:nvCxnSpPr>
        <p:spPr>
          <a:xfrm rot="16200000" flipH="1">
            <a:off x="8695191" y="1876230"/>
            <a:ext cx="2267403" cy="1390105"/>
          </a:xfrm>
          <a:prstGeom prst="bentConnector3">
            <a:avLst>
              <a:gd name="adj1" fmla="val 100186"/>
            </a:avLst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2"/>
          <p:cNvCxnSpPr/>
          <p:nvPr/>
        </p:nvCxnSpPr>
        <p:spPr>
          <a:xfrm rot="5400000">
            <a:off x="5162396" y="2645993"/>
            <a:ext cx="4240346" cy="1940376"/>
          </a:xfrm>
          <a:prstGeom prst="bentConnector3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оединительная линия уступом 24"/>
          <p:cNvCxnSpPr/>
          <p:nvPr/>
        </p:nvCxnSpPr>
        <p:spPr>
          <a:xfrm rot="16200000" flipH="1">
            <a:off x="2297130" y="2507116"/>
            <a:ext cx="2700729" cy="531502"/>
          </a:xfrm>
          <a:prstGeom prst="bentConnector3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Соединительная линия уступом 26"/>
          <p:cNvCxnSpPr/>
          <p:nvPr/>
        </p:nvCxnSpPr>
        <p:spPr>
          <a:xfrm rot="5400000">
            <a:off x="3148542" y="3617751"/>
            <a:ext cx="4673499" cy="242364"/>
          </a:xfrm>
          <a:prstGeom prst="bentConnector3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1947240" y="4384841"/>
            <a:ext cx="3081960" cy="23164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500538" y="6023975"/>
            <a:ext cx="806022" cy="280785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61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Порядок представления отчетности 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9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80" t="1321" r="35277" b="46944"/>
          <a:stretch/>
        </p:blipFill>
        <p:spPr>
          <a:xfrm>
            <a:off x="822694" y="2258356"/>
            <a:ext cx="10819884" cy="42937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4255" y="1085569"/>
            <a:ext cx="115177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Представляется в электронном виде в подсистему «Учет и отчетность» (ПУИО</a:t>
            </a:r>
            <a:r>
              <a:rPr lang="ru-RU" sz="1600" dirty="0"/>
              <a:t>) ГИИС «Электронный бюджет</a:t>
            </a:r>
            <a:r>
              <a:rPr lang="ru-RU" sz="1600" dirty="0" smtClean="0"/>
              <a:t>» </a:t>
            </a:r>
            <a:endParaRPr lang="ru-RU" sz="1600" dirty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Требуются организационно-подготовительные мероприятия (получение электронной подписи с полномочиями, настройка браузера и </a:t>
            </a:r>
            <a:r>
              <a:rPr lang="ru-RU" sz="1600" dirty="0" err="1" smtClean="0"/>
              <a:t>т.д</a:t>
            </a:r>
            <a:r>
              <a:rPr lang="ru-RU" sz="16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Подготовка электронных файлов  в соответствии с требованиями к форматам Федерального казначейства</a:t>
            </a:r>
            <a:endParaRPr lang="ru-RU" sz="1600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48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Контрольные процедуры при принятии отчетности в МОУ ФК</a:t>
            </a:r>
            <a:endParaRPr lang="ru-RU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10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47040" y="1270000"/>
            <a:ext cx="176784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1. ФЛК (форматно-логический контроль)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47040" y="2580640"/>
            <a:ext cx="176784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2. ВДК  (</a:t>
            </a:r>
            <a:r>
              <a:rPr lang="ru-RU" dirty="0" err="1" smtClean="0"/>
              <a:t>внутридокументный</a:t>
            </a:r>
            <a:r>
              <a:rPr lang="ru-RU" dirty="0" smtClean="0"/>
              <a:t> контроль)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47040" y="3583801"/>
            <a:ext cx="176784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3. МДК    (контроль между формами)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47040" y="5140960"/>
            <a:ext cx="176784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4. ВНК   (контроль с внешними данными)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458720" y="1422400"/>
            <a:ext cx="7955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Проверка на соблюдения требований к форматам файлов, кодов бюджетной классификации, счетов бух учета, разрядности и т.д.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415320" y="2580640"/>
            <a:ext cx="7955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Проверка на соблюдения соотношений внутри формы отчетности (итоговые строки, </a:t>
            </a:r>
            <a:r>
              <a:rPr lang="ru-RU" dirty="0" err="1" smtClean="0"/>
              <a:t>подитоги</a:t>
            </a:r>
            <a:r>
              <a:rPr lang="ru-RU" dirty="0" smtClean="0"/>
              <a:t>, построение «иерархии» и т.д.)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455960" y="3559125"/>
            <a:ext cx="7955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Проверка на соблюдения соотношений по идентичным показателям между формами отчетности (например, изменением остатков в Отчете об исполнении бюджета равно разнице остатков на начало и конец года в Балансе)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455960" y="5001617"/>
            <a:ext cx="86997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Проверка на:</a:t>
            </a:r>
          </a:p>
          <a:p>
            <a:pPr marL="342900" indent="-342900">
              <a:buAutoNum type="arabicPeriod"/>
            </a:pPr>
            <a:r>
              <a:rPr lang="ru-RU" dirty="0" smtClean="0"/>
              <a:t>Соответствие данных по кассовому исполнению и остаткам на счетах с данными Федерального казначейства</a:t>
            </a:r>
          </a:p>
          <a:p>
            <a:pPr marL="342900" indent="-342900">
              <a:buAutoNum type="arabicPeriod"/>
            </a:pPr>
            <a:r>
              <a:rPr lang="ru-RU" dirty="0" smtClean="0"/>
              <a:t>Соответствие данные по переданным – полученным межбюджетным трансфертам и операциям с бюджетными кредитами с ГРБС ФБ, Фондами и иными контрагентами</a:t>
            </a:r>
            <a:endParaRPr lang="ru-RU" dirty="0"/>
          </a:p>
        </p:txBody>
      </p:sp>
      <p:sp>
        <p:nvSpPr>
          <p:cNvPr id="12" name="Правая фигурная скобка 11"/>
          <p:cNvSpPr/>
          <p:nvPr/>
        </p:nvSpPr>
        <p:spPr>
          <a:xfrm>
            <a:off x="10170160" y="2580640"/>
            <a:ext cx="241080" cy="217881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571040" y="3168302"/>
            <a:ext cx="1428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Альбом контрольных соотношений</a:t>
            </a:r>
            <a:endParaRPr lang="ru-RU" sz="16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13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19812" t="11572" r="18011" b="23830"/>
          <a:stretch/>
        </p:blipFill>
        <p:spPr>
          <a:xfrm>
            <a:off x="732092" y="14501"/>
            <a:ext cx="11371008" cy="66452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5507" y="-93221"/>
            <a:ext cx="9000000" cy="565355"/>
          </a:xfrm>
        </p:spPr>
        <p:txBody>
          <a:bodyPr/>
          <a:lstStyle/>
          <a:p>
            <a:pPr algn="ctr"/>
            <a:r>
              <a:rPr lang="ru-RU" b="1" dirty="0" smtClean="0"/>
              <a:t>Альбом</a:t>
            </a:r>
            <a:r>
              <a:rPr lang="ru-RU" b="1" dirty="0"/>
              <a:t>ы</a:t>
            </a:r>
            <a:r>
              <a:rPr lang="ru-RU" b="1" dirty="0" smtClean="0"/>
              <a:t> контрольных соотношений </a:t>
            </a:r>
            <a:endParaRPr lang="ru-RU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CFD259-276A-48CF-AAAF-66CD61FCC4F6}" type="slidenum">
              <a:rPr lang="ru-RU" altLang="ru-RU" smtClean="0"/>
              <a:pPr>
                <a:defRPr/>
              </a:pPr>
              <a:t>11</a:t>
            </a:fld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28940" y="1946787"/>
            <a:ext cx="2703379" cy="8496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428940" y="4315226"/>
            <a:ext cx="6490594" cy="23590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49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CFD259-276A-48CF-AAAF-66CD61FCC4F6}" type="slidenum">
              <a:rPr lang="ru-RU" altLang="ru-RU" smtClean="0"/>
              <a:pPr>
                <a:defRPr/>
              </a:pPr>
              <a:t>12</a:t>
            </a:fld>
            <a:endParaRPr lang="ru-RU" alt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9537" t="14740" r="14697" b="3482"/>
          <a:stretch/>
        </p:blipFill>
        <p:spPr>
          <a:xfrm>
            <a:off x="406461" y="150920"/>
            <a:ext cx="11516458" cy="66904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69080" y="1417320"/>
            <a:ext cx="5349240" cy="609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825239" y="5318760"/>
            <a:ext cx="7737317" cy="15392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799715" y="-94372"/>
            <a:ext cx="5127600" cy="565355"/>
          </a:xfrm>
        </p:spPr>
        <p:txBody>
          <a:bodyPr/>
          <a:lstStyle/>
          <a:p>
            <a:pPr algn="ctr"/>
            <a:r>
              <a:rPr lang="ru-RU" b="1" dirty="0" smtClean="0"/>
              <a:t>Требования к форматам файлов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9197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605185" y="1846942"/>
            <a:ext cx="10972799" cy="486832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81897" y="86179"/>
            <a:ext cx="7667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Контакты</a:t>
            </a:r>
            <a:endParaRPr lang="ru-RU" sz="4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036873"/>
              </p:ext>
            </p:extLst>
          </p:nvPr>
        </p:nvGraphicFramePr>
        <p:xfrm>
          <a:off x="513473" y="1437559"/>
          <a:ext cx="9999407" cy="227425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80647"/>
                <a:gridCol w="337352"/>
                <a:gridCol w="2354701"/>
                <a:gridCol w="1055969"/>
                <a:gridCol w="3165605"/>
                <a:gridCol w="705133"/>
              </a:tblGrid>
              <a:tr h="294633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  <a:latin typeface="+mj-lt"/>
                        </a:rPr>
                        <a:t>Управление </a:t>
                      </a:r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бюджетного учета и отчетности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51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Начальник управления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Кривенец Анна Николаевна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endParaRPr lang="ru-RU" sz="1300" dirty="0"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+7 (495) 214-72-88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 marL="5925" marR="5925" marT="5925" marB="0" anchor="ctr"/>
                </a:tc>
              </a:tr>
              <a:tr h="3549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Заместитель начальника </a:t>
                      </a:r>
                      <a:r>
                        <a:rPr lang="ru-RU" sz="1300" u="none" strike="noStrike" dirty="0" smtClean="0">
                          <a:effectLst/>
                          <a:latin typeface="+mj-lt"/>
                        </a:rPr>
                        <a:t>управления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Абдуханова Эльмира Раисовна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endParaRPr lang="ru-RU" sz="1300"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+7 (495) 214-74-17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 marL="5925" marR="5925" marT="5925" marB="0" anchor="ctr"/>
                </a:tc>
              </a:tr>
              <a:tr h="161386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  <a:latin typeface="+mj-lt"/>
                        </a:rPr>
                        <a:t>Отдел </a:t>
                      </a:r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отчетности об исполнении бюджетов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71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Начальник отдела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Зайцев Павел Борисович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+mj-lt"/>
                        </a:rPr>
                        <a:t>+7 (495) 214-72-54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 marL="5925" marR="5925" marT="5925" marB="0" anchor="ctr"/>
                </a:tc>
              </a:tr>
              <a:tr h="1846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Заместитель начальника отдела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Хейчеева Эльвира Владимировна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+mj-lt"/>
                        </a:rPr>
                        <a:t>+7 (495) 214-71-20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 marL="5925" marR="5925" marT="5925" marB="0" anchor="ctr"/>
                </a:tc>
              </a:tr>
              <a:tr h="12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Советник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Мищенко Наталья Николаевна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+7 (495) 214-71-24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 marL="5925" marR="5925" marT="5925" marB="0" anchor="ctr"/>
                </a:tc>
              </a:tr>
              <a:tr h="2797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Главный </a:t>
                      </a:r>
                      <a:r>
                        <a:rPr lang="ru-RU" sz="1300" u="none" strike="noStrike" dirty="0" smtClean="0">
                          <a:effectLst/>
                          <a:latin typeface="+mj-lt"/>
                        </a:rPr>
                        <a:t>специалист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Боровиков Владислав Анатольевич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+7 (495) 214-79-64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 marL="5925" marR="5925" marT="5925" marB="0" anchor="ctr"/>
                </a:tc>
              </a:tr>
              <a:tr h="213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  <a:latin typeface="+mj-lt"/>
                        </a:rPr>
                        <a:t>Ведущий специалист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Карапетян Георгий Олегович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+7 (495) 214-79-42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5925" marR="5925" marT="5925" marB="0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999124" y="2367454"/>
            <a:ext cx="2513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5</a:t>
            </a:r>
            <a:r>
              <a:rPr lang="en-US" sz="2400" dirty="0" smtClean="0"/>
              <a:t>n@roskazna.ru</a:t>
            </a:r>
            <a:endParaRPr lang="ru-RU" sz="24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731295"/>
              </p:ext>
            </p:extLst>
          </p:nvPr>
        </p:nvGraphicFramePr>
        <p:xfrm>
          <a:off x="605185" y="4377547"/>
          <a:ext cx="9999407" cy="153605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81898"/>
                <a:gridCol w="142043"/>
                <a:gridCol w="3169328"/>
                <a:gridCol w="198150"/>
                <a:gridCol w="37250"/>
                <a:gridCol w="3165605"/>
                <a:gridCol w="705133"/>
              </a:tblGrid>
              <a:tr h="294633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  <a:latin typeface="+mj-lt"/>
                        </a:rPr>
                        <a:t>Межрегиональное</a:t>
                      </a:r>
                      <a:r>
                        <a:rPr lang="ru-RU" sz="1300" u="none" strike="noStrike" baseline="0" dirty="0" smtClean="0">
                          <a:effectLst/>
                          <a:latin typeface="+mj-lt"/>
                        </a:rPr>
                        <a:t> операционное управление Федерального казначейства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49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Заместитель начальника </a:t>
                      </a:r>
                      <a:r>
                        <a:rPr lang="ru-RU" sz="1300" u="none" strike="noStrike" dirty="0" smtClean="0">
                          <a:effectLst/>
                          <a:latin typeface="+mj-lt"/>
                        </a:rPr>
                        <a:t>управления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  <a:latin typeface="+mj-lt"/>
                        </a:rPr>
                        <a:t>Салдусова</a:t>
                      </a:r>
                      <a:r>
                        <a:rPr lang="ru-RU" sz="1300" u="none" strike="noStrike" baseline="0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ru-RU" sz="1300" u="none" strike="noStrike" baseline="0" dirty="0" err="1" smtClean="0">
                          <a:effectLst/>
                          <a:latin typeface="+mj-lt"/>
                        </a:rPr>
                        <a:t>Баира</a:t>
                      </a:r>
                      <a:r>
                        <a:rPr lang="ru-RU" sz="1300" u="none" strike="noStrike" baseline="0" dirty="0" smtClean="0">
                          <a:effectLst/>
                          <a:latin typeface="+mj-lt"/>
                        </a:rPr>
                        <a:t> Владимировна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+7 (495</a:t>
                      </a:r>
                      <a:r>
                        <a:rPr lang="ru-RU" sz="1300" u="none" strike="noStrike">
                          <a:effectLst/>
                          <a:latin typeface="+mj-lt"/>
                        </a:rPr>
                        <a:t>) </a:t>
                      </a:r>
                      <a:r>
                        <a:rPr lang="ru-RU" sz="1300" u="none" strike="noStrike" smtClean="0">
                          <a:effectLst/>
                          <a:latin typeface="+mj-lt"/>
                        </a:rPr>
                        <a:t>214-88-86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 marL="5925" marR="5925" marT="5925" marB="0" anchor="ctr"/>
                </a:tc>
              </a:tr>
              <a:tr h="161386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  <a:latin typeface="+mj-lt"/>
                        </a:rPr>
                        <a:t>Отдел консолидированной отчетности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716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Начальник отдела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Кашурина Лариса</a:t>
                      </a: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Валерьевна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5925" marR="5925" marT="59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+7 (495) 214-89-49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 marL="5925" marR="5925" marT="5925" marB="0" anchor="ctr"/>
                </a:tc>
              </a:tr>
              <a:tr h="1846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j-lt"/>
                        </a:rPr>
                        <a:t>Заместитель начальника </a:t>
                      </a:r>
                      <a:r>
                        <a:rPr lang="ru-RU" sz="1300" u="none" strike="noStrike" dirty="0" smtClean="0">
                          <a:effectLst/>
                          <a:latin typeface="+mj-lt"/>
                        </a:rPr>
                        <a:t>отдела</a:t>
                      </a:r>
                    </a:p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 куратор при приеме</a:t>
                      </a:r>
                      <a:r>
                        <a:rPr lang="ru-RU" sz="13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отчётности 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Бурлакова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Елена </a:t>
                      </a:r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Александровна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5925" marR="5925" marT="59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+7 (495) 214-89-32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925" marR="5925" marT="5925" marB="0" anchor="ctr"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5925" marR="5925" marT="59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087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4"/>
          </p:nvPr>
        </p:nvSpPr>
        <p:spPr>
          <a:xfrm>
            <a:off x="2000562" y="1957058"/>
            <a:ext cx="8534401" cy="321883"/>
          </a:xfrm>
        </p:spPr>
        <p:txBody>
          <a:bodyPr/>
          <a:lstStyle/>
          <a:p>
            <a:pPr marL="0" indent="0" algn="ctr">
              <a:buNone/>
            </a:pPr>
            <a:r>
              <a:rPr lang="ru-RU" i="1" dirty="0" smtClean="0"/>
              <a:t>Справочные материалы</a:t>
            </a:r>
            <a:endParaRPr lang="ru-RU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9214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858" y="1495298"/>
            <a:ext cx="10273551" cy="495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3098306" y="302287"/>
            <a:ext cx="86024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об исполнении бюджета (ф 0503117).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Доходы</a:t>
            </a:r>
            <a:endParaRPr lang="ru-RU" b="1" dirty="0"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b="1" dirty="0"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30307" y="1678192"/>
            <a:ext cx="11456894" cy="499404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690795" y="4077148"/>
            <a:ext cx="1807285" cy="23777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2166152" y="1495298"/>
            <a:ext cx="2685386" cy="806838"/>
          </a:xfrm>
          <a:prstGeom prst="wedgeRoundRectCallout">
            <a:avLst>
              <a:gd name="adj1" fmla="val 108435"/>
              <a:gd name="adj2" fmla="val 268969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</a:rPr>
              <a:t>КБК доходов в соответствии с Указаниями МФ РФ с </a:t>
            </a:r>
            <a:r>
              <a:rPr lang="ru-RU" sz="1400" b="1" i="1" u="sng" dirty="0" smtClean="0">
                <a:solidFill>
                  <a:schemeClr val="tx1"/>
                </a:solidFill>
              </a:rPr>
              <a:t>поднятием</a:t>
            </a:r>
            <a:r>
              <a:rPr lang="ru-RU" sz="1400" b="1" i="1" dirty="0" smtClean="0">
                <a:solidFill>
                  <a:schemeClr val="tx1"/>
                </a:solidFill>
              </a:rPr>
              <a:t> по  иерархии</a:t>
            </a:r>
            <a:endParaRPr lang="ru-RU" sz="1400" b="1" i="1" dirty="0">
              <a:solidFill>
                <a:schemeClr val="tx1"/>
              </a:solidFill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8107990" y="946846"/>
            <a:ext cx="2909200" cy="992300"/>
          </a:xfrm>
          <a:prstGeom prst="wedgeRoundRectCallout">
            <a:avLst>
              <a:gd name="adj1" fmla="val -34201"/>
              <a:gd name="adj2" fmla="val 153079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</a:rPr>
              <a:t>Отражается плановые показатели в соответствии  с законом о бюджете на соответствующий год</a:t>
            </a:r>
            <a:endParaRPr lang="ru-RU" sz="1400" b="1" i="1" dirty="0">
              <a:solidFill>
                <a:schemeClr val="tx1"/>
              </a:solidFill>
            </a:endParaRP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10050653" y="5570585"/>
            <a:ext cx="1836548" cy="1067195"/>
          </a:xfrm>
          <a:prstGeom prst="wedgeRoundRectCallout">
            <a:avLst>
              <a:gd name="adj1" fmla="val -63413"/>
              <a:gd name="adj2" fmla="val -206573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</a:rPr>
              <a:t>Отражаются показатели исполнения на отчетную дату (= ф.0503151 ТОФК)</a:t>
            </a:r>
            <a:endParaRPr lang="ru-RU" sz="1400" b="1" i="1" dirty="0">
              <a:solidFill>
                <a:schemeClr val="tx1"/>
              </a:solidFill>
            </a:endParaRP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10968927" y="4190260"/>
            <a:ext cx="1284033" cy="1422117"/>
          </a:xfrm>
          <a:prstGeom prst="wedgeRoundRectCallout">
            <a:avLst>
              <a:gd name="adj1" fmla="val -67280"/>
              <a:gd name="adj2" fmla="val -67327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</a:rPr>
              <a:t>Разница граф 4 и 5 (считается если в гр. 4 есть значения)</a:t>
            </a:r>
            <a:endParaRPr lang="ru-RU" sz="1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15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85" y="2027739"/>
            <a:ext cx="10636556" cy="4537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605185" y="1721224"/>
            <a:ext cx="11282015" cy="499404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8" name="Скругленная прямоугольная выноска 7"/>
          <p:cNvSpPr/>
          <p:nvPr/>
        </p:nvSpPr>
        <p:spPr>
          <a:xfrm>
            <a:off x="3435658" y="1438183"/>
            <a:ext cx="2015231" cy="526783"/>
          </a:xfrm>
          <a:prstGeom prst="wedgeRoundRectCallout">
            <a:avLst>
              <a:gd name="adj1" fmla="val 34762"/>
              <a:gd name="adj2" fmla="val 9317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</a:rPr>
              <a:t>КБК расходов с поднятием по  иерархии</a:t>
            </a:r>
            <a:endParaRPr lang="ru-RU" sz="1200" b="1" i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99139" y="3033657"/>
            <a:ext cx="1839544" cy="36170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6018911" y="1020933"/>
            <a:ext cx="2015231" cy="797672"/>
          </a:xfrm>
          <a:prstGeom prst="wedgeRoundRectCallout">
            <a:avLst>
              <a:gd name="adj1" fmla="val 34762"/>
              <a:gd name="adj2" fmla="val 9317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</a:rPr>
              <a:t>Суммы в соответствии с показателями Сводной бюджетной росписи  на отчетную дату</a:t>
            </a:r>
            <a:endParaRPr lang="ru-RU" sz="1200" b="1" i="1" dirty="0">
              <a:solidFill>
                <a:schemeClr val="tx1"/>
              </a:solidFill>
            </a:endParaRP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8185062" y="1058225"/>
            <a:ext cx="2015231" cy="797672"/>
          </a:xfrm>
          <a:prstGeom prst="wedgeRoundRectCallout">
            <a:avLst>
              <a:gd name="adj1" fmla="val 12295"/>
              <a:gd name="adj2" fmla="val 9317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</a:rPr>
              <a:t>Кассовые расходы на отчетную дату</a:t>
            </a:r>
            <a:endParaRPr lang="ru-RU" sz="1200" b="1" i="1" dirty="0">
              <a:solidFill>
                <a:schemeClr val="tx1"/>
              </a:solidFill>
            </a:endParaRP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10449028" y="987921"/>
            <a:ext cx="1438172" cy="1061204"/>
          </a:xfrm>
          <a:prstGeom prst="wedgeRoundRectCallout">
            <a:avLst>
              <a:gd name="adj1" fmla="val -59033"/>
              <a:gd name="adj2" fmla="val 63919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</a:rPr>
              <a:t>Разница граф 4 и 5 (считается если в гр. 4 есть значения)</a:t>
            </a:r>
            <a:endParaRPr lang="ru-RU" sz="1200" b="1" i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98306" y="302287"/>
            <a:ext cx="878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об исполнении бюджета (ф 0503117). Раздел 2 Расходы</a:t>
            </a:r>
            <a:endParaRPr lang="ru-RU" b="1" dirty="0"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35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85" y="1945256"/>
            <a:ext cx="11077620" cy="4681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605185" y="1721224"/>
            <a:ext cx="11282015" cy="490548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464886" y="3463962"/>
            <a:ext cx="2086982" cy="32513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3387457" y="962532"/>
            <a:ext cx="2151529" cy="806838"/>
          </a:xfrm>
          <a:prstGeom prst="wedgeRoundRectCallout">
            <a:avLst>
              <a:gd name="adj1" fmla="val 52465"/>
              <a:gd name="adj2" fmla="val 82507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КБК ИФДБ с поднятием по  иерархии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8453267" y="837686"/>
            <a:ext cx="2015231" cy="1225117"/>
          </a:xfrm>
          <a:prstGeom prst="wedgeRoundRectCallout">
            <a:avLst>
              <a:gd name="adj1" fmla="val -31206"/>
              <a:gd name="adj2" fmla="val 64800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chemeClr val="tx1"/>
                </a:solidFill>
              </a:rPr>
              <a:t>Суммы в соответствии с показателями Сводной бюджетной росписи  на отчетную дату (в части выплат) и суммы по закону (в части поступлений)</a:t>
            </a:r>
            <a:endParaRPr lang="ru-RU" sz="1100" b="1" i="1" dirty="0">
              <a:solidFill>
                <a:schemeClr val="tx1"/>
              </a:solidFill>
            </a:endParaRP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10024155" y="3939081"/>
            <a:ext cx="2015231" cy="797672"/>
          </a:xfrm>
          <a:prstGeom prst="wedgeRoundRectCallout">
            <a:avLst>
              <a:gd name="adj1" fmla="val -73871"/>
              <a:gd name="adj2" fmla="val -51561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</a:rPr>
              <a:t>Кассовые поступления и выплаты на отчетную дату</a:t>
            </a:r>
            <a:endParaRPr lang="ru-RU" sz="1200" b="1" i="1" dirty="0">
              <a:solidFill>
                <a:schemeClr val="tx1"/>
              </a:solidFill>
            </a:endParaRP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10449028" y="816919"/>
            <a:ext cx="1438172" cy="1061204"/>
          </a:xfrm>
          <a:prstGeom prst="wedgeRoundRectCallout">
            <a:avLst>
              <a:gd name="adj1" fmla="val -22426"/>
              <a:gd name="adj2" fmla="val 78715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</a:rPr>
              <a:t>Разница граф 4 и 5 (считается если в гр. 4 есть значения)</a:t>
            </a:r>
            <a:endParaRPr lang="ru-RU" sz="1200" b="1" i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98306" y="302287"/>
            <a:ext cx="86024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об исполнении бюджета (ф 0503117).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Источники </a:t>
            </a:r>
            <a:endParaRPr lang="ru-RU" b="1" dirty="0"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b="1" dirty="0"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19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41578</TotalTime>
  <Words>899</Words>
  <Application>Microsoft Office PowerPoint</Application>
  <PresentationFormat>Широкоэкранный</PresentationFormat>
  <Paragraphs>250</Paragraphs>
  <Slides>17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Arial Cyr</vt:lpstr>
      <vt:lpstr>Calibri</vt:lpstr>
      <vt:lpstr>Calibri Light</vt:lpstr>
      <vt:lpstr>Cambria</vt:lpstr>
      <vt:lpstr>Helvetica Neue Medium</vt:lpstr>
      <vt:lpstr>Segoe UI Historic</vt:lpstr>
      <vt:lpstr>Segoe UI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Структура кодов бюджетной классификации с группировкой по иерархии</vt:lpstr>
      <vt:lpstr>Презентация PowerPoint</vt:lpstr>
      <vt:lpstr>Презентация PowerPoint</vt:lpstr>
      <vt:lpstr>Презентация PowerPoint</vt:lpstr>
      <vt:lpstr>Презентация PowerPoint</vt:lpstr>
      <vt:lpstr>Порядок представления отчетности  </vt:lpstr>
      <vt:lpstr>Контрольные процедуры при принятии отчетности в МОУ ФК</vt:lpstr>
      <vt:lpstr>Альбомы контрольных соотношений </vt:lpstr>
      <vt:lpstr>Требования к форматам файлов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Соколова Анастасия Владимировна</dc:creator>
  <cp:lastModifiedBy>Кривенец Анна Николаевна</cp:lastModifiedBy>
  <cp:revision>1490</cp:revision>
  <cp:lastPrinted>2022-12-28T13:01:25Z</cp:lastPrinted>
  <dcterms:created xsi:type="dcterms:W3CDTF">2021-09-09T06:57:17Z</dcterms:created>
  <dcterms:modified xsi:type="dcterms:W3CDTF">2023-03-28T12:26:25Z</dcterms:modified>
</cp:coreProperties>
</file>