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74" r:id="rId3"/>
    <p:sldId id="276" r:id="rId4"/>
    <p:sldId id="285" r:id="rId5"/>
    <p:sldId id="286" r:id="rId6"/>
    <p:sldId id="287" r:id="rId7"/>
    <p:sldId id="288" r:id="rId8"/>
    <p:sldId id="290" r:id="rId9"/>
    <p:sldId id="289" r:id="rId10"/>
    <p:sldId id="284" r:id="rId11"/>
  </p:sldIdLst>
  <p:sldSz cx="9144000" cy="5143500" type="screen16x9"/>
  <p:notesSz cx="5765800" cy="3244850"/>
  <p:defaultTextStyle>
    <a:defPPr lvl="0">
      <a:defRPr lang="ru-RU"/>
    </a:defPPr>
    <a:lvl1pPr marL="0" lvl="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1pPr>
    <a:lvl2pPr marL="724662" lvl="1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2pPr>
    <a:lvl3pPr marL="1449324" lvl="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3pPr>
    <a:lvl4pPr marL="2173986" lvl="3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4pPr>
    <a:lvl5pPr marL="2898648" lvl="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5pPr>
    <a:lvl6pPr marL="3623310" lvl="5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6pPr>
    <a:lvl7pPr marL="4347972" lvl="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7pPr>
    <a:lvl8pPr marL="5072634" lvl="7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8pPr>
    <a:lvl9pPr marL="5797296" lvl="8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65">
          <p15:clr>
            <a:srgbClr val="A4A3A4"/>
          </p15:clr>
        </p15:guide>
        <p15:guide id="2" pos="341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126" autoAdjust="0"/>
  </p:normalViewPr>
  <p:slideViewPr>
    <p:cSldViewPr snapToGrid="0">
      <p:cViewPr>
        <p:scale>
          <a:sx n="100" d="100"/>
          <a:sy n="100" d="100"/>
        </p:scale>
        <p:origin x="1914" y="546"/>
      </p:cViewPr>
      <p:guideLst>
        <p:guide orient="horz" pos="4565"/>
        <p:guide pos="34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t>21.06.2023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911350" y="406400"/>
            <a:ext cx="1943100" cy="10937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609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902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2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723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93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248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05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2426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163B17-E008-41CA-82FE-3B08521F764E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1337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526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26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098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70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42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14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0EA16A2B-EE6B-4899-9640-7D6753A26704}" type="slidenum">
              <a:rPr lang="ru-RU" altLang="ru-RU" smtClean="0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9</a:t>
            </a:fld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48483" name="Rectangle 7"/>
          <p:cNvSpPr txBox="1">
            <a:spLocks noGrp="1" noChangeArrowheads="1"/>
          </p:cNvSpPr>
          <p:nvPr/>
        </p:nvSpPr>
        <p:spPr bwMode="auto">
          <a:xfrm>
            <a:off x="3852863" y="9428163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06" tIns="46255" rIns="92506" bIns="46255" anchor="b"/>
          <a:lstStyle>
            <a:lvl1pPr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476A86A-476F-4860-8CB6-229A399AE054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148484" name="Rectangle 7"/>
          <p:cNvSpPr txBox="1">
            <a:spLocks noGrp="1" noChangeArrowheads="1"/>
          </p:cNvSpPr>
          <p:nvPr/>
        </p:nvSpPr>
        <p:spPr bwMode="auto">
          <a:xfrm>
            <a:off x="3852863" y="9428163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06" tIns="46255" rIns="92506" bIns="46255" anchor="b"/>
          <a:lstStyle>
            <a:lvl1pPr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152C86F-C740-4084-B0FD-919BB205D4CB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148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06" tIns="46255" rIns="92506" bIns="46255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668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32365" y="1363884"/>
            <a:ext cx="6400801" cy="2683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43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xmlns="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xmlns="" id="{AC4B3DDE-8657-4CD7-8D3E-CD345DD21E94}"/>
              </a:ext>
            </a:extLst>
          </p:cNvPr>
          <p:cNvSpPr/>
          <p:nvPr userDrawn="1"/>
        </p:nvSpPr>
        <p:spPr>
          <a:xfrm flipV="1">
            <a:off x="1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6/21/2023</a:t>
            </a:fld>
            <a:endParaRPr lang="en-US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/>
              <a:t>6/21/2023</a:t>
            </a:fld>
            <a:endParaRPr lang="en-US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6" y="4795860"/>
            <a:ext cx="2103121" cy="268834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59F58909-8CF7-4B59-B73D-6D9E4358D6C5}"/>
              </a:ext>
            </a:extLst>
          </p:cNvPr>
          <p:cNvSpPr/>
          <p:nvPr userDrawn="1"/>
        </p:nvSpPr>
        <p:spPr>
          <a:xfrm flipV="1">
            <a:off x="1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4783459"/>
            <a:ext cx="2103120" cy="439079"/>
          </a:xfrm>
        </p:spPr>
        <p:txBody>
          <a:bodyPr/>
          <a:lstStyle/>
          <a:p>
            <a:fld id="{1FB54944-417F-4596-98D8-3ECD53C1D52D}" type="datetime1">
              <a:rPr lang="en-US" smtClean="0"/>
              <a:t>6/21/2023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08960" y="4783465"/>
            <a:ext cx="2926080" cy="43907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83680" y="4783465"/>
            <a:ext cx="2103120" cy="268856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726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5238" y="2425391"/>
            <a:ext cx="601224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199" y="3684403"/>
            <a:ext cx="42355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1" y="4783458"/>
            <a:ext cx="2926080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1" y="4783456"/>
            <a:ext cx="2103121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340C1-9663-4834-9678-E2A955AB6CD1}" type="datetime1">
              <a:rPr lang="en-US" smtClean="0"/>
              <a:t>6/21/2023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940176" y="4795860"/>
            <a:ext cx="2103121" cy="26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171B215-76B1-4062-B300-9C7BB6A65CB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3410"/>
            <a:ext cx="1402441" cy="548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7" r:id="rId3"/>
  </p:sldLayoutIdLst>
  <p:hf hdr="0" ftr="0" dt="0"/>
  <p:txStyles>
    <p:titleStyle>
      <a:lvl1pPr>
        <a:defRPr sz="3170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25145">
        <a:defRPr>
          <a:latin typeface="+mn-lt"/>
          <a:ea typeface="+mn-ea"/>
          <a:cs typeface="+mn-cs"/>
        </a:defRPr>
      </a:lvl2pPr>
      <a:lvl3pPr marL="1450291">
        <a:defRPr>
          <a:latin typeface="+mn-lt"/>
          <a:ea typeface="+mn-ea"/>
          <a:cs typeface="+mn-cs"/>
        </a:defRPr>
      </a:lvl3pPr>
      <a:lvl4pPr marL="2175435">
        <a:defRPr>
          <a:latin typeface="+mn-lt"/>
          <a:ea typeface="+mn-ea"/>
          <a:cs typeface="+mn-cs"/>
        </a:defRPr>
      </a:lvl4pPr>
      <a:lvl5pPr marL="2900580">
        <a:defRPr>
          <a:latin typeface="+mn-lt"/>
          <a:ea typeface="+mn-ea"/>
          <a:cs typeface="+mn-cs"/>
        </a:defRPr>
      </a:lvl5pPr>
      <a:lvl6pPr marL="3625726">
        <a:defRPr>
          <a:latin typeface="+mn-lt"/>
          <a:ea typeface="+mn-ea"/>
          <a:cs typeface="+mn-cs"/>
        </a:defRPr>
      </a:lvl6pPr>
      <a:lvl7pPr marL="4350871">
        <a:defRPr>
          <a:latin typeface="+mn-lt"/>
          <a:ea typeface="+mn-ea"/>
          <a:cs typeface="+mn-cs"/>
        </a:defRPr>
      </a:lvl7pPr>
      <a:lvl8pPr marL="5076016">
        <a:defRPr>
          <a:latin typeface="+mn-lt"/>
          <a:ea typeface="+mn-ea"/>
          <a:cs typeface="+mn-cs"/>
        </a:defRPr>
      </a:lvl8pPr>
      <a:lvl9pPr marL="580116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25145">
        <a:defRPr>
          <a:latin typeface="+mn-lt"/>
          <a:ea typeface="+mn-ea"/>
          <a:cs typeface="+mn-cs"/>
        </a:defRPr>
      </a:lvl2pPr>
      <a:lvl3pPr marL="1450291">
        <a:defRPr>
          <a:latin typeface="+mn-lt"/>
          <a:ea typeface="+mn-ea"/>
          <a:cs typeface="+mn-cs"/>
        </a:defRPr>
      </a:lvl3pPr>
      <a:lvl4pPr marL="2175435">
        <a:defRPr>
          <a:latin typeface="+mn-lt"/>
          <a:ea typeface="+mn-ea"/>
          <a:cs typeface="+mn-cs"/>
        </a:defRPr>
      </a:lvl4pPr>
      <a:lvl5pPr marL="2900580">
        <a:defRPr>
          <a:latin typeface="+mn-lt"/>
          <a:ea typeface="+mn-ea"/>
          <a:cs typeface="+mn-cs"/>
        </a:defRPr>
      </a:lvl5pPr>
      <a:lvl6pPr marL="3625726">
        <a:defRPr>
          <a:latin typeface="+mn-lt"/>
          <a:ea typeface="+mn-ea"/>
          <a:cs typeface="+mn-cs"/>
        </a:defRPr>
      </a:lvl6pPr>
      <a:lvl7pPr marL="4350871">
        <a:defRPr>
          <a:latin typeface="+mn-lt"/>
          <a:ea typeface="+mn-ea"/>
          <a:cs typeface="+mn-cs"/>
        </a:defRPr>
      </a:lvl7pPr>
      <a:lvl8pPr marL="5076016">
        <a:defRPr>
          <a:latin typeface="+mn-lt"/>
          <a:ea typeface="+mn-ea"/>
          <a:cs typeface="+mn-cs"/>
        </a:defRPr>
      </a:lvl8pPr>
      <a:lvl9pPr marL="580116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77" y="4828294"/>
            <a:ext cx="9122853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  <p:sp>
        <p:nvSpPr>
          <p:cNvPr id="9" name="object 9"/>
          <p:cNvSpPr/>
          <p:nvPr/>
        </p:nvSpPr>
        <p:spPr>
          <a:xfrm>
            <a:off x="7167446" y="327990"/>
            <a:ext cx="1967349" cy="43653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/>
          </a:p>
        </p:txBody>
      </p:sp>
      <p:sp>
        <p:nvSpPr>
          <p:cNvPr id="10" name="TextBox 9"/>
          <p:cNvSpPr txBox="1"/>
          <p:nvPr/>
        </p:nvSpPr>
        <p:spPr>
          <a:xfrm>
            <a:off x="457200" y="1346569"/>
            <a:ext cx="6710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buFont typeface="Arial" pitchFamily="34" charset="0"/>
              <a:buNone/>
              <a:tabLst>
                <a:tab pos="7086600" algn="l"/>
              </a:tabLst>
              <a:defRPr/>
            </a:pPr>
            <a:r>
              <a:rPr lang="ru-RU" altLang="ru-RU" sz="1800" b="1" dirty="0" smtClean="0">
                <a:solidFill>
                  <a:schemeClr val="tx2"/>
                </a:solidFill>
              </a:rPr>
              <a:t>Технологическое обеспечение составления и представления бюджетной и казначейской </a:t>
            </a:r>
            <a:r>
              <a:rPr lang="ru-RU" altLang="ru-RU" sz="1800" b="1" dirty="0" smtClean="0">
                <a:solidFill>
                  <a:schemeClr val="tx2"/>
                </a:solidFill>
              </a:rPr>
              <a:t>отчетности</a:t>
            </a:r>
            <a:endParaRPr lang="ru-RU" altLang="ru-RU" sz="1800" b="1" dirty="0" smtClean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4803086"/>
            <a:ext cx="3638149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8" dirty="0" smtClean="0">
                <a:solidFill>
                  <a:schemeClr val="bg1">
                    <a:lumMod val="65000"/>
                  </a:schemeClr>
                </a:solidFill>
              </a:rPr>
              <a:t>www.roskazna</a:t>
            </a:r>
            <a:r>
              <a:rPr lang="ru-RU" sz="1268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  <a:r>
              <a:rPr lang="en-US" sz="1268" dirty="0" smtClean="0">
                <a:solidFill>
                  <a:schemeClr val="bg1">
                    <a:lumMod val="65000"/>
                  </a:schemeClr>
                </a:solidFill>
              </a:rPr>
              <a:t>gov.ru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38767" y="4803086"/>
            <a:ext cx="3625376" cy="482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68" dirty="0" smtClean="0">
                <a:solidFill>
                  <a:schemeClr val="bg1">
                    <a:lumMod val="65000"/>
                  </a:schemeClr>
                </a:solidFill>
              </a:rPr>
              <a:t>22</a:t>
            </a:r>
            <a:r>
              <a:rPr lang="ru-RU" sz="1268" dirty="0" smtClean="0">
                <a:solidFill>
                  <a:schemeClr val="bg1">
                    <a:lumMod val="65000"/>
                  </a:schemeClr>
                </a:solidFill>
              </a:rPr>
              <a:t>.06.2023 </a:t>
            </a:r>
          </a:p>
          <a:p>
            <a:pPr algn="r"/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5" y="4250972"/>
            <a:ext cx="4594480" cy="24823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xmlns="" id="{5B18A36C-A304-4C91-856D-493F17EA7DB3}"/>
              </a:ext>
            </a:extLst>
          </p:cNvPr>
          <p:cNvSpPr/>
          <p:nvPr/>
        </p:nvSpPr>
        <p:spPr>
          <a:xfrm flipV="1">
            <a:off x="-1" y="396526"/>
            <a:ext cx="7591483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3410"/>
            <a:ext cx="1402441" cy="54898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-1" y="3666197"/>
            <a:ext cx="4789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</a:rPr>
              <a:t>Учайкин Сергей Александрович</a:t>
            </a:r>
            <a:endParaRPr lang="ru-RU" sz="1200" dirty="0" smtClean="0">
              <a:solidFill>
                <a:srgbClr val="11437F"/>
              </a:solidFill>
            </a:endParaRPr>
          </a:p>
          <a:p>
            <a:r>
              <a:rPr lang="ru-RU" sz="1200" dirty="0" smtClean="0">
                <a:solidFill>
                  <a:srgbClr val="11437F"/>
                </a:solidFill>
              </a:rPr>
              <a:t>Начальника отдела развития систем бухгалтерской отчетности </a:t>
            </a:r>
          </a:p>
          <a:p>
            <a:r>
              <a:rPr lang="ru-RU" sz="1200" dirty="0" smtClean="0">
                <a:solidFill>
                  <a:srgbClr val="11437F"/>
                </a:solidFill>
              </a:rPr>
              <a:t>Управления развития информационных систем</a:t>
            </a:r>
            <a:endParaRPr lang="ru-RU" sz="1200" dirty="0">
              <a:solidFill>
                <a:srgbClr val="11437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0" y="397590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8480" y="4760373"/>
            <a:ext cx="2103120" cy="268856"/>
          </a:xfrm>
        </p:spPr>
        <p:txBody>
          <a:bodyPr/>
          <a:lstStyle/>
          <a:p>
            <a:fld id="{FAA6C436-0D4A-4340-A2B7-930FFE7E96AA}" type="slidenum">
              <a:rPr lang="ru-RU" smtClean="0"/>
              <a:t>1</a:t>
            </a:fld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3973015" y="124159"/>
            <a:ext cx="5148470" cy="348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64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Казначейская отчетность</a:t>
            </a:r>
            <a:endParaRPr lang="ru-RU" sz="1664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8"/>
          <p:cNvSpPr txBox="1">
            <a:spLocks/>
          </p:cNvSpPr>
          <p:nvPr/>
        </p:nvSpPr>
        <p:spPr>
          <a:xfrm>
            <a:off x="251714" y="1446238"/>
            <a:ext cx="8610600" cy="1836607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725145">
              <a:defRPr>
                <a:latin typeface="+mn-lt"/>
                <a:ea typeface="+mn-ea"/>
                <a:cs typeface="+mn-cs"/>
              </a:defRPr>
            </a:lvl2pPr>
            <a:lvl3pPr marL="1450291">
              <a:defRPr>
                <a:latin typeface="+mn-lt"/>
                <a:ea typeface="+mn-ea"/>
                <a:cs typeface="+mn-cs"/>
              </a:defRPr>
            </a:lvl3pPr>
            <a:lvl4pPr marL="2175435">
              <a:defRPr>
                <a:latin typeface="+mn-lt"/>
                <a:ea typeface="+mn-ea"/>
                <a:cs typeface="+mn-cs"/>
              </a:defRPr>
            </a:lvl4pPr>
            <a:lvl5pPr marL="2900580">
              <a:defRPr>
                <a:latin typeface="+mn-lt"/>
                <a:ea typeface="+mn-ea"/>
                <a:cs typeface="+mn-cs"/>
              </a:defRPr>
            </a:lvl5pPr>
            <a:lvl6pPr marL="3625726">
              <a:defRPr>
                <a:latin typeface="+mn-lt"/>
                <a:ea typeface="+mn-ea"/>
                <a:cs typeface="+mn-cs"/>
              </a:defRPr>
            </a:lvl6pPr>
            <a:lvl7pPr marL="4350871">
              <a:defRPr>
                <a:latin typeface="+mn-lt"/>
                <a:ea typeface="+mn-ea"/>
                <a:cs typeface="+mn-cs"/>
              </a:defRPr>
            </a:lvl7pPr>
            <a:lvl8pPr marL="5076016">
              <a:defRPr>
                <a:latin typeface="+mn-lt"/>
                <a:ea typeface="+mn-ea"/>
                <a:cs typeface="+mn-cs"/>
              </a:defRPr>
            </a:lvl8pPr>
            <a:lvl9pPr marL="5801162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1600" b="1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1</a:t>
            </a:r>
            <a:r>
              <a:rPr lang="ru-RU" altLang="ru-RU" sz="1600" b="1" dirty="0">
                <a:solidFill>
                  <a:schemeClr val="tx2"/>
                </a:solidFill>
                <a:cs typeface="Times New Roman" panose="02020603050405020304" pitchFamily="18" charset="0"/>
              </a:rPr>
              <a:t>. </a:t>
            </a:r>
            <a:r>
              <a:rPr lang="ru-RU" sz="1600" b="1" dirty="0">
                <a:solidFill>
                  <a:srgbClr val="11437F"/>
                </a:solidFill>
                <a:cs typeface="Times New Roman" panose="02020603050405020304" pitchFamily="18" charset="0"/>
              </a:rPr>
              <a:t>Сервис представления отчетности </a:t>
            </a:r>
            <a:r>
              <a:rPr lang="ru-RU" sz="16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ФО</a:t>
            </a:r>
            <a:endParaRPr lang="ru-RU" altLang="ru-RU" sz="1600" b="1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ru-RU" altLang="ru-RU" sz="1600" b="1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r>
              <a:rPr lang="ru-RU" altLang="ru-RU" sz="1600" b="1" dirty="0">
                <a:solidFill>
                  <a:schemeClr val="tx2"/>
                </a:solidFill>
                <a:cs typeface="Times New Roman" panose="02020603050405020304" pitchFamily="18" charset="0"/>
              </a:rPr>
              <a:t>2. </a:t>
            </a:r>
            <a:r>
              <a:rPr lang="ru-RU" altLang="ru-RU" sz="1600" b="1" dirty="0">
                <a:solidFill>
                  <a:schemeClr val="tx2"/>
                </a:solidFill>
                <a:cs typeface="Times New Roman" panose="02020603050405020304" pitchFamily="18" charset="0"/>
              </a:rPr>
              <a:t>Аналитический инструмент в подсистеме учета и </a:t>
            </a:r>
            <a:r>
              <a:rPr lang="ru-RU" altLang="ru-RU" sz="1600" b="1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отчетности</a:t>
            </a:r>
            <a:endParaRPr lang="ru-RU" altLang="ru-RU" sz="1600" b="1" dirty="0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75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0" y="397590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8480" y="4760373"/>
            <a:ext cx="2103120" cy="268856"/>
          </a:xfrm>
        </p:spPr>
        <p:txBody>
          <a:bodyPr/>
          <a:lstStyle/>
          <a:p>
            <a:fld id="{FAA6C436-0D4A-4340-A2B7-930FFE7E96AA}" type="slidenum">
              <a:rPr lang="ru-RU" smtClean="0"/>
              <a:t>2</a:t>
            </a:fld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3973015" y="124159"/>
            <a:ext cx="5148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b="1" dirty="0">
                <a:solidFill>
                  <a:srgbClr val="11437F"/>
                </a:solidFill>
                <a:cs typeface="Times New Roman" panose="02020603050405020304" pitchFamily="18" charset="0"/>
              </a:rPr>
              <a:t>Сервис представления отчетности ФО</a:t>
            </a:r>
            <a:endParaRPr lang="ru-RU" sz="18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Объект 8"/>
          <p:cNvSpPr txBox="1">
            <a:spLocks/>
          </p:cNvSpPr>
          <p:nvPr/>
        </p:nvSpPr>
        <p:spPr>
          <a:xfrm>
            <a:off x="381000" y="1124540"/>
            <a:ext cx="5297983" cy="325504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725145">
              <a:defRPr>
                <a:latin typeface="+mn-lt"/>
                <a:ea typeface="+mn-ea"/>
                <a:cs typeface="+mn-cs"/>
              </a:defRPr>
            </a:lvl2pPr>
            <a:lvl3pPr marL="1450291">
              <a:defRPr>
                <a:latin typeface="+mn-lt"/>
                <a:ea typeface="+mn-ea"/>
                <a:cs typeface="+mn-cs"/>
              </a:defRPr>
            </a:lvl3pPr>
            <a:lvl4pPr marL="2175435">
              <a:defRPr>
                <a:latin typeface="+mn-lt"/>
                <a:ea typeface="+mn-ea"/>
                <a:cs typeface="+mn-cs"/>
              </a:defRPr>
            </a:lvl4pPr>
            <a:lvl5pPr marL="2900580">
              <a:defRPr>
                <a:latin typeface="+mn-lt"/>
                <a:ea typeface="+mn-ea"/>
                <a:cs typeface="+mn-cs"/>
              </a:defRPr>
            </a:lvl5pPr>
            <a:lvl6pPr marL="3625726">
              <a:defRPr>
                <a:latin typeface="+mn-lt"/>
                <a:ea typeface="+mn-ea"/>
                <a:cs typeface="+mn-cs"/>
              </a:defRPr>
            </a:lvl6pPr>
            <a:lvl7pPr marL="4350871">
              <a:defRPr>
                <a:latin typeface="+mn-lt"/>
                <a:ea typeface="+mn-ea"/>
                <a:cs typeface="+mn-cs"/>
              </a:defRPr>
            </a:lvl7pPr>
            <a:lvl8pPr marL="5076016">
              <a:defRPr>
                <a:latin typeface="+mn-lt"/>
                <a:ea typeface="+mn-ea"/>
                <a:cs typeface="+mn-cs"/>
              </a:defRPr>
            </a:lvl8pPr>
            <a:lvl9pPr marL="5801162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1. Уровень </a:t>
            </a:r>
            <a:r>
              <a:rPr lang="ru-RU" sz="1400" b="1" dirty="0">
                <a:solidFill>
                  <a:srgbClr val="11437F"/>
                </a:solidFill>
                <a:cs typeface="Times New Roman" panose="02020603050405020304" pitchFamily="18" charset="0"/>
              </a:rPr>
              <a:t>субъекта </a:t>
            </a:r>
            <a:r>
              <a:rPr lang="ru-RU" sz="14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отчетности</a:t>
            </a:r>
            <a:endParaRPr lang="ru-RU" sz="14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231" y="3740046"/>
            <a:ext cx="3498741" cy="946653"/>
          </a:xfrm>
          <a:prstGeom prst="rect">
            <a:avLst/>
          </a:prstGeom>
        </p:spPr>
      </p:pic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30030"/>
            <a:ext cx="5753850" cy="975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925" y="2551130"/>
            <a:ext cx="5736705" cy="1083050"/>
          </a:xfrm>
          <a:prstGeom prst="rect">
            <a:avLst/>
          </a:prstGeom>
        </p:spPr>
      </p:pic>
      <p:cxnSp>
        <p:nvCxnSpPr>
          <p:cNvPr id="7" name="Соединительная линия уступом 6"/>
          <p:cNvCxnSpPr>
            <a:stCxn id="1026" idx="3"/>
          </p:cNvCxnSpPr>
          <p:nvPr/>
        </p:nvCxnSpPr>
        <p:spPr>
          <a:xfrm>
            <a:off x="5898630" y="1917645"/>
            <a:ext cx="12700" cy="1393060"/>
          </a:xfrm>
          <a:prstGeom prst="bentConnector4">
            <a:avLst>
              <a:gd name="adj1" fmla="val 16436063"/>
              <a:gd name="adj2" fmla="val 99784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Соединительная линия уступом 18"/>
          <p:cNvCxnSpPr>
            <a:endCxn id="12" idx="1"/>
          </p:cNvCxnSpPr>
          <p:nvPr/>
        </p:nvCxnSpPr>
        <p:spPr>
          <a:xfrm>
            <a:off x="4047344" y="3634180"/>
            <a:ext cx="1182887" cy="579193"/>
          </a:xfrm>
          <a:prstGeom prst="bentConnector3">
            <a:avLst>
              <a:gd name="adj1" fmla="val 577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75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96" y="1450044"/>
            <a:ext cx="5159998" cy="2254960"/>
          </a:xfrm>
          <a:prstGeom prst="rect">
            <a:avLst/>
          </a:prstGeom>
        </p:spPr>
      </p:pic>
      <p:sp>
        <p:nvSpPr>
          <p:cNvPr id="26" name="object 2"/>
          <p:cNvSpPr/>
          <p:nvPr/>
        </p:nvSpPr>
        <p:spPr>
          <a:xfrm flipV="1">
            <a:off x="2240" y="397590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8480" y="4760373"/>
            <a:ext cx="2103120" cy="268856"/>
          </a:xfrm>
        </p:spPr>
        <p:txBody>
          <a:bodyPr/>
          <a:lstStyle/>
          <a:p>
            <a:fld id="{FAA6C436-0D4A-4340-A2B7-930FFE7E96AA}" type="slidenum">
              <a:rPr lang="ru-RU" smtClean="0"/>
              <a:t>3</a:t>
            </a:fld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3973015" y="124159"/>
            <a:ext cx="5148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b="1" dirty="0">
                <a:solidFill>
                  <a:srgbClr val="11437F"/>
                </a:solidFill>
                <a:cs typeface="Times New Roman" panose="02020603050405020304" pitchFamily="18" charset="0"/>
              </a:rPr>
              <a:t>Сервис представления отчетности ФО</a:t>
            </a:r>
            <a:endParaRPr lang="ru-RU" sz="18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Объект 8"/>
          <p:cNvSpPr txBox="1">
            <a:spLocks/>
          </p:cNvSpPr>
          <p:nvPr/>
        </p:nvSpPr>
        <p:spPr>
          <a:xfrm>
            <a:off x="381000" y="1124540"/>
            <a:ext cx="5297983" cy="325504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725145">
              <a:defRPr>
                <a:latin typeface="+mn-lt"/>
                <a:ea typeface="+mn-ea"/>
                <a:cs typeface="+mn-cs"/>
              </a:defRPr>
            </a:lvl2pPr>
            <a:lvl3pPr marL="1450291">
              <a:defRPr>
                <a:latin typeface="+mn-lt"/>
                <a:ea typeface="+mn-ea"/>
                <a:cs typeface="+mn-cs"/>
              </a:defRPr>
            </a:lvl3pPr>
            <a:lvl4pPr marL="2175435">
              <a:defRPr>
                <a:latin typeface="+mn-lt"/>
                <a:ea typeface="+mn-ea"/>
                <a:cs typeface="+mn-cs"/>
              </a:defRPr>
            </a:lvl4pPr>
            <a:lvl5pPr marL="2900580">
              <a:defRPr>
                <a:latin typeface="+mn-lt"/>
                <a:ea typeface="+mn-ea"/>
                <a:cs typeface="+mn-cs"/>
              </a:defRPr>
            </a:lvl5pPr>
            <a:lvl6pPr marL="3625726">
              <a:defRPr>
                <a:latin typeface="+mn-lt"/>
                <a:ea typeface="+mn-ea"/>
                <a:cs typeface="+mn-cs"/>
              </a:defRPr>
            </a:lvl6pPr>
            <a:lvl7pPr marL="4350871">
              <a:defRPr>
                <a:latin typeface="+mn-lt"/>
                <a:ea typeface="+mn-ea"/>
                <a:cs typeface="+mn-cs"/>
              </a:defRPr>
            </a:lvl7pPr>
            <a:lvl8pPr marL="5076016">
              <a:defRPr>
                <a:latin typeface="+mn-lt"/>
                <a:ea typeface="+mn-ea"/>
                <a:cs typeface="+mn-cs"/>
              </a:defRPr>
            </a:lvl8pPr>
            <a:lvl9pPr marL="5801162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1. Уровень </a:t>
            </a:r>
            <a:r>
              <a:rPr lang="ru-RU" sz="1400" b="1" dirty="0">
                <a:solidFill>
                  <a:srgbClr val="11437F"/>
                </a:solidFill>
                <a:cs typeface="Times New Roman" panose="02020603050405020304" pitchFamily="18" charset="0"/>
              </a:rPr>
              <a:t>субъекта </a:t>
            </a:r>
            <a:r>
              <a:rPr lang="ru-RU" sz="14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отчетности</a:t>
            </a:r>
            <a:endParaRPr lang="ru-RU" sz="14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4722" y="2694232"/>
            <a:ext cx="5542196" cy="217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99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0" y="397590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8480" y="4760373"/>
            <a:ext cx="2103120" cy="268856"/>
          </a:xfrm>
        </p:spPr>
        <p:txBody>
          <a:bodyPr/>
          <a:lstStyle/>
          <a:p>
            <a:fld id="{FAA6C436-0D4A-4340-A2B7-930FFE7E96AA}" type="slidenum">
              <a:rPr lang="ru-RU" smtClean="0"/>
              <a:t>4</a:t>
            </a:fld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3973015" y="124159"/>
            <a:ext cx="5148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b="1" dirty="0">
                <a:solidFill>
                  <a:srgbClr val="11437F"/>
                </a:solidFill>
                <a:cs typeface="Times New Roman" panose="02020603050405020304" pitchFamily="18" charset="0"/>
              </a:rPr>
              <a:t>Сервис представления отчетности ФО</a:t>
            </a:r>
            <a:endParaRPr lang="ru-RU" sz="18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Объект 8"/>
          <p:cNvSpPr txBox="1">
            <a:spLocks/>
          </p:cNvSpPr>
          <p:nvPr/>
        </p:nvSpPr>
        <p:spPr>
          <a:xfrm>
            <a:off x="381000" y="1124540"/>
            <a:ext cx="5297983" cy="325504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725145">
              <a:defRPr>
                <a:latin typeface="+mn-lt"/>
                <a:ea typeface="+mn-ea"/>
                <a:cs typeface="+mn-cs"/>
              </a:defRPr>
            </a:lvl2pPr>
            <a:lvl3pPr marL="1450291">
              <a:defRPr>
                <a:latin typeface="+mn-lt"/>
                <a:ea typeface="+mn-ea"/>
                <a:cs typeface="+mn-cs"/>
              </a:defRPr>
            </a:lvl3pPr>
            <a:lvl4pPr marL="2175435">
              <a:defRPr>
                <a:latin typeface="+mn-lt"/>
                <a:ea typeface="+mn-ea"/>
                <a:cs typeface="+mn-cs"/>
              </a:defRPr>
            </a:lvl4pPr>
            <a:lvl5pPr marL="2900580">
              <a:defRPr>
                <a:latin typeface="+mn-lt"/>
                <a:ea typeface="+mn-ea"/>
                <a:cs typeface="+mn-cs"/>
              </a:defRPr>
            </a:lvl5pPr>
            <a:lvl6pPr marL="3625726">
              <a:defRPr>
                <a:latin typeface="+mn-lt"/>
                <a:ea typeface="+mn-ea"/>
                <a:cs typeface="+mn-cs"/>
              </a:defRPr>
            </a:lvl6pPr>
            <a:lvl7pPr marL="4350871">
              <a:defRPr>
                <a:latin typeface="+mn-lt"/>
                <a:ea typeface="+mn-ea"/>
                <a:cs typeface="+mn-cs"/>
              </a:defRPr>
            </a:lvl7pPr>
            <a:lvl8pPr marL="5076016">
              <a:defRPr>
                <a:latin typeface="+mn-lt"/>
                <a:ea typeface="+mn-ea"/>
                <a:cs typeface="+mn-cs"/>
              </a:defRPr>
            </a:lvl8pPr>
            <a:lvl9pPr marL="5801162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2. </a:t>
            </a:r>
            <a:r>
              <a:rPr lang="ru-RU" sz="1400" b="1" dirty="0">
                <a:solidFill>
                  <a:srgbClr val="11437F"/>
                </a:solidFill>
                <a:cs typeface="Times New Roman" panose="02020603050405020304" pitchFamily="18" charset="0"/>
              </a:rPr>
              <a:t>Уровень ФО</a:t>
            </a:r>
            <a:endParaRPr lang="ru-RU" sz="14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385" y="1463094"/>
            <a:ext cx="5215892" cy="17407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878" y="2555335"/>
            <a:ext cx="1824523" cy="2205038"/>
          </a:xfrm>
          <a:prstGeom prst="rect">
            <a:avLst/>
          </a:prstGeom>
        </p:spPr>
      </p:pic>
      <p:cxnSp>
        <p:nvCxnSpPr>
          <p:cNvPr id="8" name="Соединительная линия уступом 7"/>
          <p:cNvCxnSpPr>
            <a:stCxn id="2" idx="2"/>
            <a:endCxn id="3" idx="1"/>
          </p:cNvCxnSpPr>
          <p:nvPr/>
        </p:nvCxnSpPr>
        <p:spPr>
          <a:xfrm rot="16200000" flipH="1">
            <a:off x="4144091" y="1939066"/>
            <a:ext cx="454027" cy="298354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593331" y="3921624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>
                <a:ea typeface="Times New Roman" panose="02020603050405020304" pitchFamily="18" charset="0"/>
              </a:rPr>
              <a:t>Для </a:t>
            </a:r>
            <a:r>
              <a:rPr lang="ru-RU" sz="1200" dirty="0" smtClean="0">
                <a:ea typeface="Times New Roman" panose="02020603050405020304" pitchFamily="18" charset="0"/>
              </a:rPr>
              <a:t>ФО </a:t>
            </a:r>
            <a:r>
              <a:rPr lang="ru-RU" sz="1200" dirty="0">
                <a:ea typeface="Times New Roman" panose="02020603050405020304" pitchFamily="18" charset="0"/>
              </a:rPr>
              <a:t>необходимо получить роль </a:t>
            </a:r>
            <a:endParaRPr lang="ru-RU" sz="1200" dirty="0" smtClean="0">
              <a:ea typeface="Times New Roman" panose="02020603050405020304" pitchFamily="18" charset="0"/>
            </a:endParaRPr>
          </a:p>
          <a:p>
            <a:r>
              <a:rPr lang="ru-RU" sz="1400" b="1" u="sng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УО.ФО.001 «</a:t>
            </a:r>
            <a:r>
              <a:rPr lang="ru-RU" sz="1400" b="1" u="sng" dirty="0" err="1" smtClean="0">
                <a:solidFill>
                  <a:srgbClr val="FF0000"/>
                </a:solidFill>
                <a:ea typeface="Times New Roman" panose="02020603050405020304" pitchFamily="18" charset="0"/>
              </a:rPr>
              <a:t>Просмотр_Финансовые</a:t>
            </a:r>
            <a:r>
              <a:rPr lang="ru-RU" sz="1400" b="1" u="sng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органы»</a:t>
            </a:r>
            <a:endParaRPr lang="ru-RU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83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0" y="397590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8480" y="4760373"/>
            <a:ext cx="2103120" cy="268856"/>
          </a:xfrm>
        </p:spPr>
        <p:txBody>
          <a:bodyPr/>
          <a:lstStyle/>
          <a:p>
            <a:fld id="{FAA6C436-0D4A-4340-A2B7-930FFE7E96AA}" type="slidenum">
              <a:rPr lang="ru-RU" smtClean="0"/>
              <a:t>5</a:t>
            </a:fld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3973015" y="124159"/>
            <a:ext cx="5148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b="1" dirty="0">
                <a:solidFill>
                  <a:srgbClr val="11437F"/>
                </a:solidFill>
                <a:cs typeface="Times New Roman" panose="02020603050405020304" pitchFamily="18" charset="0"/>
              </a:rPr>
              <a:t>Сервис представления отчетности ФО</a:t>
            </a:r>
            <a:endParaRPr lang="ru-RU" sz="18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Объект 8"/>
          <p:cNvSpPr txBox="1">
            <a:spLocks/>
          </p:cNvSpPr>
          <p:nvPr/>
        </p:nvSpPr>
        <p:spPr>
          <a:xfrm>
            <a:off x="381000" y="1124540"/>
            <a:ext cx="5297983" cy="325504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725145">
              <a:defRPr>
                <a:latin typeface="+mn-lt"/>
                <a:ea typeface="+mn-ea"/>
                <a:cs typeface="+mn-cs"/>
              </a:defRPr>
            </a:lvl2pPr>
            <a:lvl3pPr marL="1450291">
              <a:defRPr>
                <a:latin typeface="+mn-lt"/>
                <a:ea typeface="+mn-ea"/>
                <a:cs typeface="+mn-cs"/>
              </a:defRPr>
            </a:lvl3pPr>
            <a:lvl4pPr marL="2175435">
              <a:defRPr>
                <a:latin typeface="+mn-lt"/>
                <a:ea typeface="+mn-ea"/>
                <a:cs typeface="+mn-cs"/>
              </a:defRPr>
            </a:lvl4pPr>
            <a:lvl5pPr marL="2900580">
              <a:defRPr>
                <a:latin typeface="+mn-lt"/>
                <a:ea typeface="+mn-ea"/>
                <a:cs typeface="+mn-cs"/>
              </a:defRPr>
            </a:lvl5pPr>
            <a:lvl6pPr marL="3625726">
              <a:defRPr>
                <a:latin typeface="+mn-lt"/>
                <a:ea typeface="+mn-ea"/>
                <a:cs typeface="+mn-cs"/>
              </a:defRPr>
            </a:lvl6pPr>
            <a:lvl7pPr marL="4350871">
              <a:defRPr>
                <a:latin typeface="+mn-lt"/>
                <a:ea typeface="+mn-ea"/>
                <a:cs typeface="+mn-cs"/>
              </a:defRPr>
            </a:lvl7pPr>
            <a:lvl8pPr marL="5076016">
              <a:defRPr>
                <a:latin typeface="+mn-lt"/>
                <a:ea typeface="+mn-ea"/>
                <a:cs typeface="+mn-cs"/>
              </a:defRPr>
            </a:lvl8pPr>
            <a:lvl9pPr marL="5801162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2. </a:t>
            </a:r>
            <a:r>
              <a:rPr lang="ru-RU" sz="1400" b="1" dirty="0">
                <a:solidFill>
                  <a:srgbClr val="11437F"/>
                </a:solidFill>
                <a:cs typeface="Times New Roman" panose="02020603050405020304" pitchFamily="18" charset="0"/>
              </a:rPr>
              <a:t>Уровень ФО</a:t>
            </a:r>
            <a:endParaRPr lang="ru-RU" sz="14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pic>
        <p:nvPicPr>
          <p:cNvPr id="3074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92" y="1463094"/>
            <a:ext cx="5411892" cy="1439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9298" y="2867157"/>
            <a:ext cx="3410261" cy="2027644"/>
          </a:xfrm>
          <a:prstGeom prst="rect">
            <a:avLst/>
          </a:prstGeom>
        </p:spPr>
      </p:pic>
      <p:cxnSp>
        <p:nvCxnSpPr>
          <p:cNvPr id="7" name="Соединительная линия уступом 6"/>
          <p:cNvCxnSpPr>
            <a:stCxn id="3074" idx="2"/>
          </p:cNvCxnSpPr>
          <p:nvPr/>
        </p:nvCxnSpPr>
        <p:spPr>
          <a:xfrm rot="16200000" flipH="1">
            <a:off x="3320025" y="2555526"/>
            <a:ext cx="1212287" cy="1906260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27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0" y="397590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8480" y="4760373"/>
            <a:ext cx="2103120" cy="268856"/>
          </a:xfrm>
        </p:spPr>
        <p:txBody>
          <a:bodyPr/>
          <a:lstStyle/>
          <a:p>
            <a:fld id="{FAA6C436-0D4A-4340-A2B7-930FFE7E96AA}" type="slidenum">
              <a:rPr lang="ru-RU" smtClean="0"/>
              <a:t>6</a:t>
            </a:fld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3973015" y="130575"/>
            <a:ext cx="5148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ru-RU" sz="1800" b="1" dirty="0">
                <a:solidFill>
                  <a:schemeClr val="tx2"/>
                </a:solidFill>
                <a:cs typeface="Times New Roman" panose="02020603050405020304" pitchFamily="18" charset="0"/>
              </a:rPr>
              <a:t>Аналитический инструмент</a:t>
            </a:r>
            <a:endParaRPr lang="ru-RU" sz="18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440" y="1034245"/>
            <a:ext cx="5391150" cy="372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90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179C7-30C2-45CE-AE83-42144F90876E}" type="slidenum">
              <a:rPr lang="ru-RU" altLang="ru-RU" smtClean="0"/>
              <a:pPr>
                <a:defRPr/>
              </a:pPr>
              <a:t>7</a:t>
            </a:fld>
            <a:endParaRPr lang="ru-RU" altLang="ru-RU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42" y="907339"/>
            <a:ext cx="4783152" cy="3348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5824672" y="1562900"/>
            <a:ext cx="2871653" cy="2241219"/>
            <a:chOff x="3581492" y="2043133"/>
            <a:chExt cx="1888766" cy="2988292"/>
          </a:xfrm>
        </p:grpSpPr>
        <p:sp>
          <p:nvSpPr>
            <p:cNvPr id="5" name="Овал 4"/>
            <p:cNvSpPr/>
            <p:nvPr/>
          </p:nvSpPr>
          <p:spPr>
            <a:xfrm>
              <a:off x="3581492" y="2043133"/>
              <a:ext cx="449143" cy="889372"/>
            </a:xfrm>
            <a:prstGeom prst="ellipse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</p:sp>
        <p:sp>
          <p:nvSpPr>
            <p:cNvPr id="6" name="Полилиния 5"/>
            <p:cNvSpPr/>
            <p:nvPr/>
          </p:nvSpPr>
          <p:spPr>
            <a:xfrm>
              <a:off x="4470864" y="2043133"/>
              <a:ext cx="999394" cy="889372"/>
            </a:xfrm>
            <a:custGeom>
              <a:avLst/>
              <a:gdLst>
                <a:gd name="connsiteX0" fmla="*/ 0 w 999394"/>
                <a:gd name="connsiteY0" fmla="*/ 0 h 889372"/>
                <a:gd name="connsiteX1" fmla="*/ 999394 w 999394"/>
                <a:gd name="connsiteY1" fmla="*/ 0 h 889372"/>
                <a:gd name="connsiteX2" fmla="*/ 999394 w 999394"/>
                <a:gd name="connsiteY2" fmla="*/ 889372 h 889372"/>
                <a:gd name="connsiteX3" fmla="*/ 0 w 999394"/>
                <a:gd name="connsiteY3" fmla="*/ 889372 h 889372"/>
                <a:gd name="connsiteX4" fmla="*/ 0 w 999394"/>
                <a:gd name="connsiteY4" fmla="*/ 0 h 88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9394" h="889372">
                  <a:moveTo>
                    <a:pt x="0" y="0"/>
                  </a:moveTo>
                  <a:lnTo>
                    <a:pt x="999394" y="0"/>
                  </a:lnTo>
                  <a:lnTo>
                    <a:pt x="999394" y="889372"/>
                  </a:lnTo>
                  <a:lnTo>
                    <a:pt x="0" y="88937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spcFirstLastPara="0" vert="horz" wrap="square" lIns="26670" tIns="13335" rIns="26670" bIns="13335" numCol="1" spcCol="1270" anchor="ctr" anchorCtr="0">
              <a:noAutofit/>
            </a:bodyPr>
            <a:lstStyle/>
            <a:p>
              <a:pPr defTabSz="466725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050" kern="0" dirty="0">
                  <a:solidFill>
                    <a:srgbClr val="605E5D">
                      <a:hueOff val="0"/>
                      <a:satOff val="0"/>
                      <a:lumOff val="0"/>
                      <a:alphaOff val="0"/>
                    </a:srgbClr>
                  </a:solidFill>
                  <a:latin typeface="Arial"/>
                  <a:cs typeface="Arial"/>
                </a:rPr>
                <a:t>Данные за несколько отчетных периодов</a:t>
              </a:r>
            </a:p>
          </p:txBody>
        </p:sp>
        <p:sp>
          <p:nvSpPr>
            <p:cNvPr id="7" name="Овал 6"/>
            <p:cNvSpPr/>
            <p:nvPr/>
          </p:nvSpPr>
          <p:spPr>
            <a:xfrm>
              <a:off x="3581492" y="3092593"/>
              <a:ext cx="465860" cy="889372"/>
            </a:xfrm>
            <a:prstGeom prst="ellipse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</p:sp>
        <p:sp>
          <p:nvSpPr>
            <p:cNvPr id="8" name="Полилиния 7"/>
            <p:cNvSpPr/>
            <p:nvPr/>
          </p:nvSpPr>
          <p:spPr>
            <a:xfrm>
              <a:off x="4470864" y="3092593"/>
              <a:ext cx="999394" cy="889372"/>
            </a:xfrm>
            <a:custGeom>
              <a:avLst/>
              <a:gdLst>
                <a:gd name="connsiteX0" fmla="*/ 0 w 999394"/>
                <a:gd name="connsiteY0" fmla="*/ 0 h 889372"/>
                <a:gd name="connsiteX1" fmla="*/ 999394 w 999394"/>
                <a:gd name="connsiteY1" fmla="*/ 0 h 889372"/>
                <a:gd name="connsiteX2" fmla="*/ 999394 w 999394"/>
                <a:gd name="connsiteY2" fmla="*/ 889372 h 889372"/>
                <a:gd name="connsiteX3" fmla="*/ 0 w 999394"/>
                <a:gd name="connsiteY3" fmla="*/ 889372 h 889372"/>
                <a:gd name="connsiteX4" fmla="*/ 0 w 999394"/>
                <a:gd name="connsiteY4" fmla="*/ 0 h 88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9394" h="889372">
                  <a:moveTo>
                    <a:pt x="0" y="0"/>
                  </a:moveTo>
                  <a:lnTo>
                    <a:pt x="999394" y="0"/>
                  </a:lnTo>
                  <a:lnTo>
                    <a:pt x="999394" y="889372"/>
                  </a:lnTo>
                  <a:lnTo>
                    <a:pt x="0" y="88937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spcFirstLastPara="0" vert="horz" wrap="square" lIns="26670" tIns="13335" rIns="26670" bIns="13335" numCol="1" spcCol="1270" anchor="ctr" anchorCtr="0">
              <a:noAutofit/>
            </a:bodyPr>
            <a:lstStyle/>
            <a:p>
              <a:pPr defTabSz="466725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050" kern="0" dirty="0">
                  <a:solidFill>
                    <a:srgbClr val="605E5D">
                      <a:hueOff val="0"/>
                      <a:satOff val="0"/>
                      <a:lumOff val="0"/>
                      <a:alphaOff val="0"/>
                    </a:srgbClr>
                  </a:solidFill>
                  <a:latin typeface="Arial"/>
                  <a:cs typeface="Arial"/>
                </a:rPr>
                <a:t>Формирование сводных данных в </a:t>
              </a:r>
              <a:r>
                <a:rPr lang="ru-RU" sz="1050" kern="0" dirty="0" smtClean="0">
                  <a:solidFill>
                    <a:srgbClr val="605E5D">
                      <a:hueOff val="0"/>
                      <a:satOff val="0"/>
                      <a:lumOff val="0"/>
                      <a:alphaOff val="0"/>
                    </a:srgbClr>
                  </a:solidFill>
                  <a:latin typeface="Arial"/>
                  <a:cs typeface="Arial"/>
                </a:rPr>
                <a:t>различных разрезах</a:t>
              </a:r>
              <a:endParaRPr lang="ru-RU" sz="1050" kern="0" dirty="0">
                <a:solidFill>
                  <a:srgbClr val="605E5D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  <a:cs typeface="Arial"/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3581492" y="4142053"/>
              <a:ext cx="465860" cy="889372"/>
            </a:xfrm>
            <a:prstGeom prst="ellipse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</p:sp>
        <p:sp>
          <p:nvSpPr>
            <p:cNvPr id="10" name="Полилиния 9"/>
            <p:cNvSpPr/>
            <p:nvPr/>
          </p:nvSpPr>
          <p:spPr>
            <a:xfrm>
              <a:off x="4470864" y="4142053"/>
              <a:ext cx="999394" cy="889372"/>
            </a:xfrm>
            <a:custGeom>
              <a:avLst/>
              <a:gdLst>
                <a:gd name="connsiteX0" fmla="*/ 0 w 999394"/>
                <a:gd name="connsiteY0" fmla="*/ 0 h 889372"/>
                <a:gd name="connsiteX1" fmla="*/ 999394 w 999394"/>
                <a:gd name="connsiteY1" fmla="*/ 0 h 889372"/>
                <a:gd name="connsiteX2" fmla="*/ 999394 w 999394"/>
                <a:gd name="connsiteY2" fmla="*/ 889372 h 889372"/>
                <a:gd name="connsiteX3" fmla="*/ 0 w 999394"/>
                <a:gd name="connsiteY3" fmla="*/ 889372 h 889372"/>
                <a:gd name="connsiteX4" fmla="*/ 0 w 999394"/>
                <a:gd name="connsiteY4" fmla="*/ 0 h 88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9394" h="889372">
                  <a:moveTo>
                    <a:pt x="0" y="0"/>
                  </a:moveTo>
                  <a:lnTo>
                    <a:pt x="999394" y="0"/>
                  </a:lnTo>
                  <a:lnTo>
                    <a:pt x="999394" y="889372"/>
                  </a:lnTo>
                  <a:lnTo>
                    <a:pt x="0" y="88937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spcFirstLastPara="0" vert="horz" wrap="square" lIns="26670" tIns="13335" rIns="26670" bIns="13335" numCol="1" spcCol="1270" anchor="ctr" anchorCtr="0">
              <a:noAutofit/>
            </a:bodyPr>
            <a:lstStyle/>
            <a:p>
              <a:pPr defTabSz="466725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altLang="ru-RU" sz="1050" kern="0" dirty="0">
                  <a:solidFill>
                    <a:srgbClr val="605E5D">
                      <a:hueOff val="0"/>
                      <a:satOff val="0"/>
                      <a:lumOff val="0"/>
                      <a:alphaOff val="0"/>
                    </a:srgbClr>
                  </a:solidFill>
                  <a:latin typeface="Arial"/>
                  <a:cs typeface="Arial"/>
                </a:rPr>
                <a:t>Фильтры и функции работы с данными</a:t>
              </a:r>
              <a:endParaRPr lang="ru-RU" sz="1050" kern="0" dirty="0">
                <a:solidFill>
                  <a:srgbClr val="605E5D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  <a:cs typeface="Arial"/>
              </a:endParaRPr>
            </a:p>
          </p:txBody>
        </p:sp>
      </p:grpSp>
      <p:pic>
        <p:nvPicPr>
          <p:cNvPr id="11" name="Picture 3" descr="C:\Users\3256\Desktop\Презентации\Картинки\1393880259_zavantazhennya-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332" y="1778530"/>
            <a:ext cx="354966" cy="354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3256\Desktop\Презентации\Картинки\1393880259_zavantazhennya-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332" y="2546026"/>
            <a:ext cx="354966" cy="354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5355128" y="1357841"/>
            <a:ext cx="3458937" cy="2886075"/>
          </a:xfrm>
          <a:prstGeom prst="rect">
            <a:avLst/>
          </a:prstGeom>
          <a:noFill/>
          <a:ln w="12700" cap="flat" cmpd="sng" algn="ctr">
            <a:solidFill>
              <a:srgbClr val="C8DCF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sz="2140" kern="0" dirty="0">
              <a:solidFill>
                <a:srgbClr val="605E5D"/>
              </a:solidFill>
              <a:latin typeface="Arial"/>
              <a:cs typeface="Arial"/>
            </a:endParaRPr>
          </a:p>
        </p:txBody>
      </p:sp>
      <p:pic>
        <p:nvPicPr>
          <p:cNvPr id="14" name="Picture 3" descr="C:\Users\3256\Desktop\Презентации\Картинки\1393880259_zavantazhennya-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332" y="3293121"/>
            <a:ext cx="354966" cy="354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с двумя скругленными соседними углами 14"/>
          <p:cNvSpPr/>
          <p:nvPr/>
        </p:nvSpPr>
        <p:spPr>
          <a:xfrm>
            <a:off x="5355128" y="895351"/>
            <a:ext cx="3458937" cy="462491"/>
          </a:xfrm>
          <a:prstGeom prst="round2SameRect">
            <a:avLst/>
          </a:prstGeom>
          <a:gradFill>
            <a:gsLst>
              <a:gs pos="0">
                <a:srgbClr val="688FC5"/>
              </a:gs>
              <a:gs pos="33000">
                <a:srgbClr val="4A81C2"/>
              </a:gs>
              <a:gs pos="100000">
                <a:srgbClr val="3A71B2"/>
              </a:gs>
            </a:gsLst>
            <a:lin ang="5400000" scaled="0"/>
          </a:gradFill>
          <a:ln w="9525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ru-RU" sz="1200" b="1" kern="0" dirty="0">
                <a:solidFill>
                  <a:srgbClr val="FFFFFF"/>
                </a:solidFill>
                <a:latin typeface="Arial"/>
                <a:cs typeface="Arial"/>
              </a:rPr>
              <a:t>ВОЗМОЖНОСТИ АНАЛИЗА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73015" y="130575"/>
            <a:ext cx="5148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ru-RU" sz="1800" b="1" dirty="0">
                <a:solidFill>
                  <a:schemeClr val="tx2"/>
                </a:solidFill>
                <a:cs typeface="Times New Roman" panose="02020603050405020304" pitchFamily="18" charset="0"/>
              </a:rPr>
              <a:t>Аналитический инструмент</a:t>
            </a:r>
            <a:endParaRPr lang="ru-RU" sz="18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18" name="object 2"/>
          <p:cNvSpPr/>
          <p:nvPr/>
        </p:nvSpPr>
        <p:spPr>
          <a:xfrm flipV="1">
            <a:off x="2240" y="397590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/>
          </a:p>
        </p:txBody>
      </p:sp>
    </p:spTree>
    <p:extLst>
      <p:ext uri="{BB962C8B-B14F-4D97-AF65-F5344CB8AC3E}">
        <p14:creationId xmlns:p14="http://schemas.microsoft.com/office/powerpoint/2010/main" val="3406327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0" y="397590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8480" y="4760373"/>
            <a:ext cx="2103120" cy="268856"/>
          </a:xfrm>
        </p:spPr>
        <p:txBody>
          <a:bodyPr/>
          <a:lstStyle/>
          <a:p>
            <a:fld id="{FAA6C436-0D4A-4340-A2B7-930FFE7E96AA}" type="slidenum">
              <a:rPr lang="ru-RU" smtClean="0"/>
              <a:t>8</a:t>
            </a:fld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3973015" y="133684"/>
            <a:ext cx="5148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ru-RU" sz="1800" b="1" dirty="0">
                <a:solidFill>
                  <a:schemeClr val="tx2"/>
                </a:solidFill>
                <a:cs typeface="Times New Roman" panose="02020603050405020304" pitchFamily="18" charset="0"/>
              </a:rPr>
              <a:t>Аналитический инструмент</a:t>
            </a:r>
            <a:endParaRPr lang="ru-RU" sz="18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951855"/>
            <a:ext cx="7036915" cy="27803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5913" y="3063632"/>
            <a:ext cx="7253288" cy="1679630"/>
          </a:xfrm>
          <a:prstGeom prst="rect">
            <a:avLst/>
          </a:prstGeom>
        </p:spPr>
      </p:pic>
      <p:cxnSp>
        <p:nvCxnSpPr>
          <p:cNvPr id="9" name="Соединительная линия уступом 8"/>
          <p:cNvCxnSpPr/>
          <p:nvPr/>
        </p:nvCxnSpPr>
        <p:spPr>
          <a:xfrm rot="5400000">
            <a:off x="4930897" y="2222378"/>
            <a:ext cx="1015757" cy="666750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577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Номер слайда 4"/>
          <p:cNvSpPr txBox="1">
            <a:spLocks noGrp="1"/>
          </p:cNvSpPr>
          <p:nvPr/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8" tIns="34289" rIns="68568" bIns="34289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125"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49762" y="1707662"/>
            <a:ext cx="6120680" cy="761745"/>
          </a:xfrm>
          <a:prstGeom prst="rect">
            <a:avLst/>
          </a:prstGeom>
          <a:noFill/>
        </p:spPr>
        <p:txBody>
          <a:bodyPr lIns="68568" tIns="34289" rIns="68568" bIns="34289">
            <a:spAutoFit/>
          </a:bodyPr>
          <a:lstStyle/>
          <a:p>
            <a:pPr algn="ctr">
              <a:defRPr/>
            </a:pPr>
            <a:r>
              <a:rPr lang="en-US" sz="45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www.roskazna.gov.ru</a:t>
            </a:r>
            <a:endParaRPr lang="ru-RU" sz="4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6CD840-E929-41F8-B399-1E0BCA0730E4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2777044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135</Words>
  <Application>Microsoft Office PowerPoint</Application>
  <PresentationFormat>Экран (16:9)</PresentationFormat>
  <Paragraphs>49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Учайкин Сергей Александрович</dc:creator>
  <cp:lastModifiedBy>Учайкин Сергей Александрович</cp:lastModifiedBy>
  <cp:revision>41</cp:revision>
  <dcterms:modified xsi:type="dcterms:W3CDTF">2023-06-21T12:40:58Z</dcterms:modified>
</cp:coreProperties>
</file>