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13" r:id="rId2"/>
    <p:sldId id="570" r:id="rId3"/>
    <p:sldId id="510" r:id="rId4"/>
    <p:sldId id="538" r:id="rId5"/>
    <p:sldId id="530" r:id="rId6"/>
    <p:sldId id="531" r:id="rId7"/>
    <p:sldId id="511" r:id="rId8"/>
    <p:sldId id="532" r:id="rId9"/>
    <p:sldId id="533" r:id="rId10"/>
    <p:sldId id="516" r:id="rId11"/>
    <p:sldId id="535" r:id="rId12"/>
    <p:sldId id="536" r:id="rId13"/>
    <p:sldId id="537" r:id="rId14"/>
    <p:sldId id="569" r:id="rId15"/>
    <p:sldId id="572" r:id="rId16"/>
    <p:sldId id="548" r:id="rId17"/>
    <p:sldId id="565" r:id="rId18"/>
    <p:sldId id="566" r:id="rId19"/>
    <p:sldId id="567" r:id="rId20"/>
    <p:sldId id="553" r:id="rId21"/>
    <p:sldId id="552" r:id="rId22"/>
    <p:sldId id="568" r:id="rId23"/>
    <p:sldId id="555" r:id="rId24"/>
    <p:sldId id="556" r:id="rId25"/>
    <p:sldId id="557" r:id="rId26"/>
    <p:sldId id="560" r:id="rId27"/>
    <p:sldId id="546" r:id="rId28"/>
    <p:sldId id="558" r:id="rId29"/>
    <p:sldId id="561" r:id="rId30"/>
    <p:sldId id="559" r:id="rId31"/>
    <p:sldId id="573" r:id="rId32"/>
    <p:sldId id="571" r:id="rId33"/>
    <p:sldId id="534" r:id="rId34"/>
    <p:sldId id="540" r:id="rId35"/>
    <p:sldId id="543" r:id="rId36"/>
    <p:sldId id="563" r:id="rId37"/>
    <p:sldId id="564" r:id="rId38"/>
    <p:sldId id="544" r:id="rId39"/>
  </p:sldIdLst>
  <p:sldSz cx="12192000" cy="6858000"/>
  <p:notesSz cx="6819900" cy="99187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72B3B1-A49F-4BC4-A342-B9CC57AB85F7}">
          <p14:sldIdLst>
            <p14:sldId id="313"/>
            <p14:sldId id="570"/>
          </p14:sldIdLst>
        </p14:section>
        <p14:section name="Раздел без заголовка" id="{4FB49B65-3596-45DF-9005-72740699900D}">
          <p14:sldIdLst>
            <p14:sldId id="510"/>
            <p14:sldId id="538"/>
            <p14:sldId id="530"/>
            <p14:sldId id="531"/>
            <p14:sldId id="511"/>
            <p14:sldId id="532"/>
            <p14:sldId id="533"/>
            <p14:sldId id="516"/>
            <p14:sldId id="535"/>
            <p14:sldId id="536"/>
            <p14:sldId id="537"/>
            <p14:sldId id="569"/>
            <p14:sldId id="572"/>
            <p14:sldId id="548"/>
            <p14:sldId id="565"/>
            <p14:sldId id="566"/>
            <p14:sldId id="567"/>
            <p14:sldId id="553"/>
            <p14:sldId id="552"/>
            <p14:sldId id="568"/>
            <p14:sldId id="555"/>
            <p14:sldId id="556"/>
            <p14:sldId id="557"/>
            <p14:sldId id="560"/>
            <p14:sldId id="546"/>
            <p14:sldId id="558"/>
            <p14:sldId id="561"/>
            <p14:sldId id="559"/>
            <p14:sldId id="573"/>
            <p14:sldId id="571"/>
            <p14:sldId id="534"/>
            <p14:sldId id="540"/>
            <p14:sldId id="543"/>
            <p14:sldId id="563"/>
            <p14:sldId id="564"/>
            <p14:sldId id="5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сулов Расул Морисович" initials="РР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AEFF7"/>
    <a:srgbClr val="D2DEEF"/>
    <a:srgbClr val="BDD7EE"/>
    <a:srgbClr val="9ABCE2"/>
    <a:srgbClr val="66A2D8"/>
    <a:srgbClr val="F8CBAD"/>
    <a:srgbClr val="999DA2"/>
    <a:srgbClr val="5B9BD5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8" autoAdjust="0"/>
    <p:restoredTop sz="86076" autoAdjust="0"/>
  </p:normalViewPr>
  <p:slideViewPr>
    <p:cSldViewPr snapToGrid="0" showGuides="1">
      <p:cViewPr varScale="1">
        <p:scale>
          <a:sx n="100" d="100"/>
          <a:sy n="100" d="100"/>
        </p:scale>
        <p:origin x="816" y="96"/>
      </p:cViewPr>
      <p:guideLst>
        <p:guide orient="horz" pos="2183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CE7B-2B55-459D-8182-D0557B1BD792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AC1E7-E411-4D4E-B275-787F7D6A6A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75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30.12.2022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760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551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5900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0525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3296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3970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6204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0794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3107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3371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665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0825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4182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985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09019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40102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04769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39619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11020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2244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29940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2642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38531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8001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90830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5937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37343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35401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380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87971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53519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0263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3230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00022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94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859F-5EB7-4E64-BCCE-2436174D2195}" type="datetime1">
              <a:rPr lang="en-US" smtClean="0"/>
              <a:t>12/30/2022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4090-15DC-42C9-A2EA-2963BC17DB0C}" type="datetime1">
              <a:rPr lang="en-US" smtClean="0"/>
              <a:t>12/30/2022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002-6272-47A7-93E4-274B2FFAC211}" type="datetime1">
              <a:rPr lang="en-US" smtClean="0"/>
              <a:t>12/30/2022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D71F-972C-4739-B44C-8D824753A5CD}" type="datetime1">
              <a:rPr lang="en-US" smtClean="0"/>
              <a:t>12/30/2022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04E6-BAAD-4737-B6F0-7A03C7AFB364}" type="datetime1">
              <a:rPr lang="en-US" smtClean="0"/>
              <a:t>12/30/2022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4784-0414-45C4-9C41-BE93BB9A9A2F}" type="datetime1">
              <a:rPr lang="en-US" smtClean="0"/>
              <a:t>12/30/2022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9122-1BE7-4E87-915C-52BF3F1F07BE}" type="datetime1">
              <a:rPr lang="en-US" smtClean="0"/>
              <a:t>12/30/2022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4CB5C-8D28-4AD7-9913-5D88D6658A31}" type="datetime1">
              <a:rPr lang="en-US" smtClean="0"/>
              <a:t>12/30/2022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829C-1CB8-430B-BC67-3AD03DAE52CD}" type="datetime1">
              <a:rPr lang="en-US" smtClean="0"/>
              <a:t>12/30/2022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34FB-FCF5-49C0-86A1-A68CAE42855C}" type="datetime1">
              <a:rPr lang="en-US" smtClean="0"/>
              <a:t>12/30/2022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5F4E2-A1ED-4636-9EF3-DF49ED77CD19}" type="datetime1">
              <a:rPr lang="en-US" smtClean="0"/>
              <a:t>12/30/2022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1C7807E7-04DB-4063-A163-05034F160F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12/30/2022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48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CF9D-A9A0-45D5-8D93-C442C40996DA}" type="datetime1">
              <a:rPr lang="en-US" smtClean="0"/>
              <a:t>12/30/2022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28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E6C37-C25F-42BF-98DC-6F5DBD8059D4}" type="datetime1">
              <a:rPr lang="en-US" smtClean="0"/>
              <a:t>12/30/2022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8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83947" y="-63794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endParaRPr lang="ru-RU" sz="28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985" y="466726"/>
            <a:ext cx="6362965" cy="254149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Вопросы методического обеспечения казначейского учета , </a:t>
            </a:r>
          </a:p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составления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бюджетной отчетности и отчетности системы </a:t>
            </a:r>
          </a:p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казначейских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платежей 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634" y="5863516"/>
            <a:ext cx="7191639" cy="8079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Нормативная правовая база.</a:t>
            </a:r>
          </a:p>
          <a:p>
            <a:r>
              <a:rPr lang="ru-RU" sz="9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Макурина А.С.</a:t>
            </a:r>
          </a:p>
          <a:p>
            <a:r>
              <a:rPr lang="ru-RU" sz="9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Федеральное казначейство 2022</a:t>
            </a:r>
            <a:endParaRPr lang="ru-RU" sz="900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28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76034"/>
            <a:ext cx="10393704" cy="4770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Казначейский учет. Нормативно правовая база</a:t>
            </a:r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59662" y="1075597"/>
            <a:ext cx="10081857" cy="667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Изменения нормативные правовые акты Российской Федерации в 2023 году</a:t>
            </a:r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315200" y="2181224"/>
            <a:ext cx="4676775" cy="399097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/>
          <a:lstStyle/>
          <a:p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Изменения в НПА, регламентирующие ведение бюджетного (казначейского) учета, составления бюджетной(казначейской отчетности):</a:t>
            </a:r>
          </a:p>
          <a:p>
            <a:endParaRPr lang="ru-RU" sz="14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МФ РФ от 01.12.2010  № 157н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МФ РФ от 30.11.2015 № 184н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МФ РФ от 28.12.2010 № 191н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ФК от 10.12.2012 № 333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Письмо ФК, регламентирующее особенности ведения казначейского учета, составления и представления бюджетной отчетности и отчетности по операциям системы казначейских платежей в  2023 году от </a:t>
            </a:r>
            <a:r>
              <a:rPr lang="en-US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21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.12.2022 № 07-04-05/02-32336</a:t>
            </a:r>
            <a:endParaRPr lang="ru-RU" sz="16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90525" y="2276973"/>
            <a:ext cx="6410325" cy="65672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14.07.2022 № 263-ФЗ</a:t>
            </a: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Внедрение Единого налогового платежа</a:t>
            </a:r>
            <a:endParaRPr lang="ru-RU" sz="1600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9477" y="1441075"/>
            <a:ext cx="523867" cy="55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90525" y="5218986"/>
            <a:ext cx="6410325" cy="79216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Минфина России от 24.05.2022 № 82н</a:t>
            </a:r>
          </a:p>
          <a:p>
            <a:pPr algn="ctr"/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порядке формирования и применения </a:t>
            </a:r>
            <a:r>
              <a:rPr lang="ru-RU" sz="16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кодов бюджетной </a:t>
            </a:r>
            <a:r>
              <a:rPr lang="ru-RU" sz="1600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классификации</a:t>
            </a:r>
            <a:endParaRPr lang="ru-RU" sz="1600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90525" y="4162611"/>
            <a:ext cx="6410325" cy="91281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14.07.2022 № 236-ФЗ</a:t>
            </a:r>
          </a:p>
          <a:p>
            <a:pPr algn="ctr"/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Образование </a:t>
            </a:r>
            <a:r>
              <a:rPr lang="ru-RU" sz="16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Фонда пенсионного и социального страхования Российской Федерации</a:t>
            </a:r>
          </a:p>
          <a:p>
            <a:pPr algn="ctr"/>
            <a:endParaRPr lang="ru-RU" sz="16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6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90525" y="3077260"/>
            <a:ext cx="6410325" cy="941791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21.11.2022 № 448-ФЗ</a:t>
            </a:r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Осуществление </a:t>
            </a:r>
            <a:r>
              <a:rPr lang="ru-RU" sz="1600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операции со средствами субсидий из ФБ 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лицевых счетах получателей средств из бюджета и автономных учреждений</a:t>
            </a:r>
          </a:p>
        </p:txBody>
      </p:sp>
      <p:sp>
        <p:nvSpPr>
          <p:cNvPr id="23" name="Стрелка вправо 22"/>
          <p:cNvSpPr/>
          <p:nvPr/>
        </p:nvSpPr>
        <p:spPr>
          <a:xfrm>
            <a:off x="6943725" y="3296936"/>
            <a:ext cx="228600" cy="173135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55331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76034"/>
            <a:ext cx="10393704" cy="4770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Казначейский учет. Нормативно правовая база</a:t>
            </a:r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56257" y="1338784"/>
            <a:ext cx="10448033" cy="10125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</a:rPr>
              <a:t>Проект приказа Минфина России  «О внесении изменений  в приказ Министерства финансов Российской Федерации от 1 декабря 2010 г. №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157н»</a:t>
            </a:r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699380" y="3847357"/>
            <a:ext cx="4338734" cy="851714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Раздел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7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Счета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объектов учета системы казначейских платежей в переходный период</a:t>
            </a:r>
          </a:p>
        </p:txBody>
      </p:sp>
      <p:sp>
        <p:nvSpPr>
          <p:cNvPr id="1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715208" y="2566716"/>
            <a:ext cx="6428792" cy="720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Единый План счетов дополнен разделами</a:t>
            </a:r>
            <a:endParaRPr lang="ru-RU" sz="16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22310" y="3847357"/>
            <a:ext cx="4189445" cy="851714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Раздел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 </a:t>
            </a:r>
          </a:p>
          <a:p>
            <a:pPr algn="ctr"/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Счета объектов учета системы казначейских платежей</a:t>
            </a:r>
          </a:p>
        </p:txBody>
      </p:sp>
      <p:sp>
        <p:nvSpPr>
          <p:cNvPr id="1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87008" y="4758124"/>
            <a:ext cx="11125199" cy="1707990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Переход на ведение бухгалтерского учета ТОФК с применением счетов, указанных в разделе 6 «Счета объектов учета системы казначейских платежей» осуществляется поэтапно после доведения дополнительных указаний ФК.</a:t>
            </a:r>
          </a:p>
          <a:p>
            <a:endParaRPr lang="ru-RU" sz="14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Аналитические счета «Санкционирование расходов в системе казначейских платежей» и «Санкционирование расходов в системе казначейских платежей в переходный период»,  указанные в разделах 6 и 7 Единого плана счетов, соответственно, формируются аналогично порядку формирования счетов санкционирования расходов раздела 5 «Санкционирование расходов хозяйствующего субъекта» Единого плана счетов».».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4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49" y="4758124"/>
            <a:ext cx="494876" cy="42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247" y="3544298"/>
            <a:ext cx="523867" cy="55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1" y="5556541"/>
            <a:ext cx="494876" cy="42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 стрелкой 16"/>
          <p:cNvCxnSpPr/>
          <p:nvPr/>
        </p:nvCxnSpPr>
        <p:spPr>
          <a:xfrm flipH="1">
            <a:off x="3620278" y="3323186"/>
            <a:ext cx="2485" cy="505509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8326017" y="3307228"/>
            <a:ext cx="2485" cy="505509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01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76034"/>
            <a:ext cx="10393704" cy="4770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Казначейский учет операций на лицевых счетах получателей средств из бюджета (448-ФЗ)</a:t>
            </a:r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1804" y="1320123"/>
            <a:ext cx="10764795" cy="4119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</a:rPr>
              <a:t>Федеральный закон от 21.11.2022 N 448-ФЗ "О внесении изменений в Бюджетный кодекс Российской Федерации и отдельные законодательные акты Российской Федерации, приостановлении действия отдельных положений Бюджетного кодекса Российской Федерации, признании утратившими силу отдельных положений законодательных актов Российской Федерации и об установлении особенностей исполнения бюджетов бюджетной системы Российской Федерации в 2023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году«</a:t>
            </a:r>
          </a:p>
          <a:p>
            <a:pPr algn="ctr"/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</a:endParaRPr>
          </a:p>
          <a:p>
            <a:pPr algn="ctr"/>
            <a:endParaRPr lang="ru-RU" sz="1600" b="1" dirty="0" smtClean="0">
              <a:solidFill>
                <a:schemeClr val="tx1"/>
              </a:solidFill>
              <a:latin typeface="Segoe UI Light" panose="020B0502040204020203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В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</a:rPr>
              <a:t>2023 году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</a:rPr>
              <a:t>операции со средствами субсидий, предоставляемых из федерального бюджета юридическим лицам, не подлежащими казначейскому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сопровождению и федеральным автономным учреждениям осуществляются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</a:rPr>
              <a:t>на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лицевых счетах получателей средств из бюджета (код 41) и лицевых счетах автономного учреждения (код 30), казначейских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</a:rPr>
              <a:t>счетах для осуществления и отражения операций с денежными средствами получателей средств из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бюджета (№ 03216), операций со средствами бюджетных и автономных учреждений (№ 03214)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 rot="5400000">
            <a:off x="5815544" y="1910086"/>
            <a:ext cx="477313" cy="246238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noFill/>
            </a:endParaRPr>
          </a:p>
        </p:txBody>
      </p:sp>
      <p:sp>
        <p:nvSpPr>
          <p:cNvPr id="12" name="Нижний колонтитул 3"/>
          <p:cNvSpPr>
            <a:spLocks noGrp="1"/>
          </p:cNvSpPr>
          <p:nvPr>
            <p:ph type="ftr" sz="quarter" idx="4294967295"/>
          </p:nvPr>
        </p:nvSpPr>
        <p:spPr>
          <a:xfrm>
            <a:off x="671804" y="5983699"/>
            <a:ext cx="10764795" cy="572286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1200" baseline="30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______________________________________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Порядок открытия лицевых счетов регламентирован совместным письмом Минфина России и Федерального казначейства от 09.12.2022 № 02-12-09/120900, </a:t>
            </a:r>
            <a:r>
              <a:rPr lang="en-US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en-US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№ 07-04-05/02-30995</a:t>
            </a:r>
            <a:endParaRPr lang="ru-RU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52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76034"/>
            <a:ext cx="10393704" cy="4770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Казначейский учет операций на лицевых счетах получателей средств из бюджета (448-ФЗ)</a:t>
            </a: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9820" y="3396402"/>
            <a:ext cx="9981689" cy="23365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u="sng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Операции осуществляются:</a:t>
            </a:r>
            <a:endParaRPr lang="en-US" sz="1600" u="sng" dirty="0" smtClean="0">
              <a:solidFill>
                <a:schemeClr val="tx1"/>
              </a:solidFill>
              <a:latin typeface="Segoe UI Light" panose="020B0502040204020203" pitchFamily="34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Segoe UI Light" panose="020B0502040204020203" pitchFamily="34" charset="0"/>
            </a:endParaRP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по соответствующему счету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</a:rPr>
              <a:t>аналитического учета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000</a:t>
            </a:r>
            <a:r>
              <a:rPr lang="en-US" sz="1600" dirty="0">
                <a:solidFill>
                  <a:schemeClr val="tx1"/>
                </a:solidFill>
                <a:latin typeface="Segoe UI Light" panose="020B0502040204020203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00000000000000 9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</a:rPr>
              <a:t>30715 000 «Расчеты по операциям иных юридических лиц» </a:t>
            </a:r>
            <a:endParaRPr lang="en-US" sz="1600" dirty="0" smtClean="0">
              <a:solidFill>
                <a:schemeClr val="tx1"/>
              </a:solidFill>
              <a:latin typeface="Segoe UI Light" panose="020B0502040204020203" pitchFamily="34" charset="0"/>
            </a:endParaRPr>
          </a:p>
          <a:p>
            <a:pPr algn="just"/>
            <a:endParaRPr lang="ru-RU" sz="1600" dirty="0" smtClean="0">
              <a:solidFill>
                <a:schemeClr val="tx1"/>
              </a:solidFill>
              <a:latin typeface="Segoe UI Light" panose="020B0502040204020203" pitchFamily="34" charset="0"/>
            </a:endParaRPr>
          </a:p>
          <a:p>
            <a:pPr algn="just"/>
            <a:r>
              <a:rPr lang="ru-RU" sz="1600" u="sng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Исключение: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операции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</a:rPr>
              <a:t>с невыясненными поступлениями, учитываемыми в составе общего остатка на казначейском счете, открытом ТОФК № 03216 «Средства получателей средств из бюджета, источником финансового обеспечения которых являются средства федерального бюджета», по которым подлежит указанию «100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»</a:t>
            </a:r>
          </a:p>
          <a:p>
            <a:pPr algn="ctr"/>
            <a:endParaRPr lang="ru-RU" sz="1600" b="1" dirty="0" smtClean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8" name="Стрелка вправо 7"/>
          <p:cNvSpPr/>
          <p:nvPr/>
        </p:nvSpPr>
        <p:spPr>
          <a:xfrm rot="5400000">
            <a:off x="5642491" y="975510"/>
            <a:ext cx="556345" cy="3521967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" name="Прямоугольник 2"/>
          <p:cNvSpPr/>
          <p:nvPr/>
        </p:nvSpPr>
        <p:spPr>
          <a:xfrm>
            <a:off x="5577834" y="3945887"/>
            <a:ext cx="347472" cy="21945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9452599" y="2321896"/>
            <a:ext cx="1901201" cy="621792"/>
          </a:xfrm>
          <a:prstGeom prst="wedgeRectCallout">
            <a:avLst>
              <a:gd name="adj1" fmla="val -233180"/>
              <a:gd name="adj2" fmla="val 205372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указанием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1 - 3 разрядах нулей</a:t>
            </a:r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765778" y="1387079"/>
            <a:ext cx="6428792" cy="720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Особенности ведения казначейского учета операций на лицевых счетах получателей средств из бюджета (код 41)</a:t>
            </a:r>
            <a:endParaRPr lang="ru-RU" sz="1600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2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44" y="4556557"/>
            <a:ext cx="494876" cy="42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5761" y="1896596"/>
            <a:ext cx="494876" cy="42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33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3639311" y="276034"/>
            <a:ext cx="8262099" cy="4770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Отчетность по операциям на лицевых счетах получателей средств из бюджета (448-ФЗ)</a:t>
            </a:r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6</a:t>
            </a:fld>
            <a:endParaRPr lang="ru-RU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927313"/>
              </p:ext>
            </p:extLst>
          </p:nvPr>
        </p:nvGraphicFramePr>
        <p:xfrm>
          <a:off x="786271" y="2380946"/>
          <a:ext cx="10685647" cy="2574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4612"/>
                <a:gridCol w="3626536"/>
                <a:gridCol w="2644499"/>
              </a:tblGrid>
              <a:tr h="368334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Отчетная форма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Графа</a:t>
                      </a:r>
                      <a:endParaRPr lang="ru-RU" sz="1600" b="0" kern="1200" dirty="0">
                        <a:solidFill>
                          <a:schemeClr val="lt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Значение</a:t>
                      </a:r>
                      <a:endParaRPr lang="ru-RU" sz="1600" b="0" kern="1200" dirty="0">
                        <a:solidFill>
                          <a:schemeClr val="lt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679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dirty="0" smtClean="0">
                          <a:latin typeface="Segoe UI Light" panose="020B0502040204020203" pitchFamily="34" charset="0"/>
                          <a:ea typeface="Times New Roman" panose="02020603050405020304" pitchFamily="18" charset="0"/>
                          <a:cs typeface="Segoe UI Light" panose="020B0502040204020203" pitchFamily="34" charset="0"/>
                        </a:rPr>
                        <a:t>Расшифровка остатков средств к Балансу (ф. 0503154)</a:t>
                      </a:r>
                      <a:endParaRPr lang="ru-RU" sz="1400" b="0" i="0" u="none" strike="noStrike" kern="1200" baseline="0" dirty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Segoe UI Light" panose="020B0502040204020203" pitchFamily="34" charset="0"/>
                          <a:ea typeface="Times New Roman" panose="02020603050405020304" pitchFamily="18" charset="0"/>
                          <a:cs typeface="Segoe UI Light" panose="020B0502040204020203" pitchFamily="34" charset="0"/>
                        </a:rPr>
                        <a:t>графа 4 «Код ГРБС, предоставившего средства</a:t>
                      </a:r>
                      <a:endParaRPr lang="ru-RU" sz="1100" b="0" i="1" u="none" strike="noStrike" kern="1200" baseline="0" dirty="0" smtClean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«000»</a:t>
                      </a:r>
                      <a:endParaRPr lang="ru-RU" sz="1100" b="0" i="1" u="none" strike="noStrike" kern="1200" baseline="0" dirty="0" smtClean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89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dirty="0" smtClean="0">
                          <a:latin typeface="Segoe UI Light" panose="020B0502040204020203" pitchFamily="34" charset="0"/>
                          <a:ea typeface="Times New Roman" panose="02020603050405020304" pitchFamily="18" charset="0"/>
                          <a:cs typeface="Segoe UI Light" panose="020B0502040204020203" pitchFamily="34" charset="0"/>
                        </a:rPr>
                        <a:t>Отчет о поступлении и выбытии средств бюджетных, автономных учреждений и иных юридических лиц </a:t>
                      </a:r>
                      <a:br>
                        <a:rPr lang="ru-RU" sz="1400" dirty="0" smtClean="0">
                          <a:latin typeface="Segoe UI Light" panose="020B0502040204020203" pitchFamily="34" charset="0"/>
                          <a:ea typeface="Times New Roman" panose="02020603050405020304" pitchFamily="18" charset="0"/>
                          <a:cs typeface="Segoe UI Light" panose="020B0502040204020203" pitchFamily="34" charset="0"/>
                        </a:rPr>
                      </a:br>
                      <a:r>
                        <a:rPr lang="ru-RU" sz="1400" dirty="0" smtClean="0">
                          <a:latin typeface="Segoe UI Light" panose="020B0502040204020203" pitchFamily="34" charset="0"/>
                          <a:ea typeface="Times New Roman" panose="02020603050405020304" pitchFamily="18" charset="0"/>
                          <a:cs typeface="Segoe UI Light" panose="020B0502040204020203" pitchFamily="34" charset="0"/>
                        </a:rPr>
                        <a:t>(ф. 0503155) </a:t>
                      </a:r>
                      <a:endParaRPr lang="ru-RU" sz="1400" b="0" i="0" u="none" strike="noStrike" kern="1200" baseline="0" dirty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Segoe UI Light" panose="020B0502040204020203" pitchFamily="34" charset="0"/>
                          <a:ea typeface="Times New Roman" panose="02020603050405020304" pitchFamily="18" charset="0"/>
                          <a:cs typeface="Segoe UI Light" panose="020B0502040204020203" pitchFamily="34" charset="0"/>
                        </a:rPr>
                        <a:t>графа 3 «Код по бюджетной классификации»*</a:t>
                      </a:r>
                      <a:endParaRPr lang="ru-RU" sz="1100" b="0" i="1" u="none" strike="noStrike" kern="1200" baseline="0" dirty="0" smtClean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«00000000000000000000»</a:t>
                      </a:r>
                      <a:endParaRPr lang="ru-RU" sz="1100" b="0" i="1" u="none" strike="noStrike" kern="1200" baseline="0" dirty="0" smtClean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189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dirty="0" smtClean="0">
                          <a:latin typeface="Segoe UI Light" panose="020B0502040204020203" pitchFamily="34" charset="0"/>
                          <a:ea typeface="Times New Roman" panose="02020603050405020304" pitchFamily="18" charset="0"/>
                          <a:cs typeface="Segoe UI Light" panose="020B0502040204020203" pitchFamily="34" charset="0"/>
                        </a:rPr>
                        <a:t>Отчет об операциях со средствами бюджетных, автономных учреждений и иных юридических лиц в разрезе учреждений и юридических лиц (ф. 0531342)</a:t>
                      </a:r>
                      <a:endParaRPr lang="ru-RU" sz="1400" b="0" i="0" u="none" strike="noStrike" kern="1200" baseline="0" dirty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Times New Roman" panose="02020603050405020304" pitchFamily="18" charset="0"/>
                          <a:cs typeface="Segoe UI Light" panose="020B0502040204020203" pitchFamily="34" charset="0"/>
                        </a:rPr>
                        <a:t>графа 3 «Код соответствующего главного распорядителя» 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«000»</a:t>
                      </a:r>
                      <a:endParaRPr lang="ru-RU" sz="1100" b="0" i="1" u="none" strike="noStrike" kern="1200" baseline="0" dirty="0" smtClean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29781" y="5855875"/>
            <a:ext cx="2935224" cy="49502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 За исключением строк 710, 720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29781" y="5826389"/>
            <a:ext cx="2583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aseline="30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_____________________________________</a:t>
            </a:r>
            <a:endParaRPr lang="ru-RU" baseline="300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756448" y="1135152"/>
            <a:ext cx="6428792" cy="720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Особенности отражения в бюджетной отчетности операций на лицевых счетах получателей средств из бюджета (код 41)</a:t>
            </a:r>
            <a:endParaRPr lang="ru-RU" sz="1600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77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4974335" y="255457"/>
            <a:ext cx="7050409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Казначейский учет операций с наличными денежными средствами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расчетов с использованием платежных карт участников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СКП с 01.01.2023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3639311" y="383756"/>
            <a:ext cx="8262099" cy="2616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162051" y="1040562"/>
            <a:ext cx="9972674" cy="737694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Счета казначейского</a:t>
            </a:r>
            <a:r>
              <a:rPr lang="en-US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учета</a:t>
            </a:r>
            <a:r>
              <a:rPr lang="en-US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операций </a:t>
            </a:r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наличными денежными </a:t>
            </a:r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средствами и расчетов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</a:t>
            </a:r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использованием платежных карт</a:t>
            </a:r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20" y="3824278"/>
            <a:ext cx="3770196" cy="1579656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Операции участников СКП</a:t>
            </a:r>
            <a:r>
              <a:rPr lang="en-US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  <a:endParaRPr lang="ru-RU" sz="14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1-17 разряды КИФ</a:t>
            </a:r>
            <a:r>
              <a:rPr lang="ru-RU" sz="1600" baseline="30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2033</a:t>
            </a:r>
            <a:r>
              <a:rPr lang="ru-RU" sz="1600" b="1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510(610)</a:t>
            </a:r>
            <a:r>
              <a:rPr lang="en-US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  <a:endParaRPr lang="ru-RU" sz="16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6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00000000000000000 </a:t>
            </a:r>
            <a:r>
              <a:rPr lang="ru-RU" sz="1600" b="1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</a:t>
            </a:r>
            <a:r>
              <a:rPr lang="ru-RU" sz="1600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30600 730(830)</a:t>
            </a: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059168" y="3798106"/>
            <a:ext cx="3657600" cy="1601770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Операции получателей средств бюджета Союзного государства</a:t>
            </a:r>
            <a:r>
              <a:rPr lang="en-US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  <a:endParaRPr lang="ru-RU" sz="14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4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10000000000000000 1 20332 510(610)</a:t>
            </a:r>
            <a:r>
              <a:rPr lang="en-US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  <a:endParaRPr lang="ru-RU" sz="16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6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10000000000000000 1 30600 730(830)</a:t>
            </a: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872706" y="2432810"/>
            <a:ext cx="3657600" cy="720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Начиная с 01.01.2023</a:t>
            </a:r>
            <a:endParaRPr lang="ru-RU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2" name="Стрелка вниз 21"/>
          <p:cNvSpPr>
            <a:spLocks/>
          </p:cNvSpPr>
          <p:nvPr/>
        </p:nvSpPr>
        <p:spPr>
          <a:xfrm>
            <a:off x="4974336" y="1918944"/>
            <a:ext cx="1423443" cy="326142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Нижний колонтитул 3"/>
          <p:cNvSpPr>
            <a:spLocks noGrp="1"/>
          </p:cNvSpPr>
          <p:nvPr>
            <p:ph type="ftr" sz="quarter" idx="4294967295"/>
          </p:nvPr>
        </p:nvSpPr>
        <p:spPr>
          <a:xfrm>
            <a:off x="304800" y="6075402"/>
            <a:ext cx="10165080" cy="572286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1200" baseline="30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______________________________________</a:t>
            </a:r>
          </a:p>
          <a:p>
            <a:pPr algn="just"/>
            <a:r>
              <a:rPr lang="ru-RU" sz="1200" baseline="30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Соответствующие коды классификации источников финансирования дефицита бюджетов по изменению остатков денежных средств</a:t>
            </a:r>
            <a:r>
              <a:rPr lang="en-US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системы казначейских платежей  </a:t>
            </a:r>
            <a:endParaRPr lang="ru-RU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8470716" y="2732945"/>
            <a:ext cx="0" cy="991374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2932295" y="2770168"/>
            <a:ext cx="1" cy="980323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932295" y="2749633"/>
            <a:ext cx="9404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7530306" y="2734730"/>
            <a:ext cx="9404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73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4791455" y="255457"/>
            <a:ext cx="7233289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Казначейский учет операций с наличными денежными средствами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расчетов с использованием платежных карт участников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СКП с 01.01.2023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3639311" y="383756"/>
            <a:ext cx="8262099" cy="2616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71691" y="1220171"/>
            <a:ext cx="5638800" cy="722791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sz="14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Казначейский учет операций с наличными </a:t>
            </a:r>
          </a:p>
          <a:p>
            <a:pPr algn="ctr"/>
            <a:r>
              <a:rPr lang="ru-RU" altLang="ru-RU" sz="14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денежными средствами и расчетов с использованием платежных карт участников СКП</a:t>
            </a:r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825855" y="4053513"/>
            <a:ext cx="3770196" cy="1579656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Регистры казначейского учета </a:t>
            </a:r>
          </a:p>
          <a:p>
            <a:pPr algn="ctr"/>
            <a:r>
              <a:rPr lang="ru-RU" altLang="ru-RU" sz="1600" b="1" dirty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операциям системы казначейских платежей</a:t>
            </a: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719281" y="4308538"/>
            <a:ext cx="2371344" cy="853951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4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Главная книга </a:t>
            </a:r>
          </a:p>
          <a:p>
            <a:pPr algn="ctr"/>
            <a:r>
              <a:rPr lang="en-US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</a:t>
            </a:r>
            <a:r>
              <a:rPr lang="en-US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.0504072)</a:t>
            </a:r>
            <a:endParaRPr lang="ru-RU" sz="16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6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897602" y="2588258"/>
            <a:ext cx="3657600" cy="720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Начиная с 01.01.2023</a:t>
            </a:r>
            <a:endParaRPr lang="ru-RU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2" name="Стрелка вниз 21"/>
          <p:cNvSpPr>
            <a:spLocks/>
          </p:cNvSpPr>
          <p:nvPr/>
        </p:nvSpPr>
        <p:spPr>
          <a:xfrm>
            <a:off x="2999232" y="2074392"/>
            <a:ext cx="1423443" cy="326142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6545905" y="3646729"/>
            <a:ext cx="940412" cy="5328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5596051" y="4825727"/>
            <a:ext cx="9404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Стрелка вниз 48"/>
          <p:cNvSpPr>
            <a:spLocks/>
          </p:cNvSpPr>
          <p:nvPr/>
        </p:nvSpPr>
        <p:spPr>
          <a:xfrm>
            <a:off x="2999232" y="3544107"/>
            <a:ext cx="1423443" cy="326142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6536463" y="3646729"/>
            <a:ext cx="9442" cy="22211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719281" y="3155746"/>
            <a:ext cx="2371344" cy="853951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4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Журнал операций </a:t>
            </a:r>
            <a:r>
              <a:rPr lang="en-US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</a:t>
            </a:r>
            <a:r>
              <a:rPr lang="en-US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.050407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en-US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ru-RU" sz="16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6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719281" y="5376899"/>
            <a:ext cx="2371344" cy="853951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4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400" dirty="0" err="1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Многогографная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карточка </a:t>
            </a:r>
            <a:r>
              <a:rPr lang="en-US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</a:t>
            </a:r>
            <a:r>
              <a:rPr lang="en-US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.05040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54</a:t>
            </a:r>
            <a:r>
              <a:rPr lang="en-US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ru-RU" sz="16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6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57" name="Прямая со стрелкой 56"/>
          <p:cNvCxnSpPr/>
          <p:nvPr/>
        </p:nvCxnSpPr>
        <p:spPr>
          <a:xfrm flipV="1">
            <a:off x="6545905" y="4823063"/>
            <a:ext cx="940412" cy="5328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V="1">
            <a:off x="6545905" y="5859891"/>
            <a:ext cx="940412" cy="5328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19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54512" y="6356350"/>
            <a:ext cx="39928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4791455" y="255457"/>
            <a:ext cx="7233289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Казначейский учет операций с наличными денежными средствами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расчетов с использованием платежных карт участников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СКП с 01.01.2023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3639311" y="383756"/>
            <a:ext cx="8262099" cy="2616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149096" y="1112448"/>
            <a:ext cx="10204704" cy="1011798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еренос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учетных данных по остаткам зарезервированных сумм завершенного финансового года на счетах № 40116, открытых для учета операций по обеспечению денежными средствами клиентов с использованием карт  и остаткам на счетах № 40116, открытых для учета операций по обеспечению денежными средствами Государственной компании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"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Российские автомобильные дороги»</a:t>
            </a:r>
            <a:endParaRPr lang="ru-RU" alt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149096" y="2728878"/>
            <a:ext cx="10204704" cy="2940401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Межотчетным периодом 2023 года на основании Бухгалтерской справки (ф. 0504833)</a:t>
            </a:r>
            <a:r>
              <a:rPr lang="ru-RU" sz="1600" b="1" baseline="30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</a:t>
            </a:r>
            <a:r>
              <a:rPr lang="ru-RU" sz="1600" baseline="30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применением бухгалтерских записей:</a:t>
            </a:r>
          </a:p>
          <a:p>
            <a:endParaRPr lang="en-US" sz="1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n-US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Дебет 1000105хххххххххх</a:t>
            </a:r>
            <a:r>
              <a:rPr lang="ru-RU" sz="1600" baseline="30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**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1(8)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2033у*** 000 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Кредит 100000000000000001(8) 30600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«красное </a:t>
            </a:r>
            <a:r>
              <a:rPr lang="ru-RU" sz="1600" dirty="0" err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сторно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»;</a:t>
            </a:r>
          </a:p>
          <a:p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Дебет 00001050400000000 0 20330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Кредит 00000000000000000 0 30600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дополнительная бухгалтерская запись.</a:t>
            </a:r>
          </a:p>
          <a:p>
            <a:pPr algn="ctr"/>
            <a:endParaRPr lang="ru-RU" sz="14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205639" y="2296208"/>
            <a:ext cx="3952045" cy="477816"/>
            <a:chOff x="4441941" y="2368126"/>
            <a:chExt cx="3952045" cy="477816"/>
          </a:xfrm>
        </p:grpSpPr>
        <p:sp>
          <p:nvSpPr>
            <p:cNvPr id="22" name="Стрелка вниз 21"/>
            <p:cNvSpPr>
              <a:spLocks/>
            </p:cNvSpPr>
            <p:nvPr/>
          </p:nvSpPr>
          <p:spPr>
            <a:xfrm>
              <a:off x="4441941" y="2368126"/>
              <a:ext cx="3952045" cy="477816"/>
            </a:xfrm>
            <a:prstGeom prst="downArrow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9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5613124" y="2407562"/>
              <a:ext cx="1630156" cy="321315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осуществляется</a:t>
              </a:r>
              <a:endParaRPr lang="ru-RU" sz="12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21" name="Нижний колонтитул 3"/>
          <p:cNvSpPr>
            <a:spLocks noGrp="1"/>
          </p:cNvSpPr>
          <p:nvPr>
            <p:ph type="ftr" sz="quarter" idx="4294967295"/>
          </p:nvPr>
        </p:nvSpPr>
        <p:spPr>
          <a:xfrm>
            <a:off x="304800" y="5897879"/>
            <a:ext cx="10732008" cy="823595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1200" baseline="30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______________________________________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</a:t>
            </a: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Шаблон Бухгалтерской справки (ф. 0504833) размещен в Базе знаний </a:t>
            </a:r>
            <a:r>
              <a:rPr lang="en-US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KB</a:t>
            </a: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-1928</a:t>
            </a:r>
            <a:endParaRPr lang="en-US" sz="12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**</a:t>
            </a:r>
            <a:r>
              <a:rPr lang="ru-RU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соответствующий 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код классификации источников финансирования дефицитов бюджетов по увеличению остатков денежных средств.</a:t>
            </a:r>
          </a:p>
          <a:p>
            <a:pPr algn="l"/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***</a:t>
            </a:r>
            <a:r>
              <a:rPr lang="ru-RU" baseline="30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соответствующий 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вид аналитического кода счета казначейского учета 0 20330 «Средства на счетах для выплаты наличных денег».</a:t>
            </a:r>
          </a:p>
          <a:p>
            <a:pPr algn="just"/>
            <a:endParaRPr lang="ru-RU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84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>
            <a:off x="4919472" y="353850"/>
            <a:ext cx="6895810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формирования Многографной карточки с 01.01.2023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30" y="1938330"/>
            <a:ext cx="10691622" cy="4518286"/>
          </a:xfrm>
          <a:prstGeom prst="rect">
            <a:avLst/>
          </a:prstGeom>
        </p:spPr>
      </p:pic>
      <p:sp>
        <p:nvSpPr>
          <p:cNvPr id="14" name="Прямоугольная выноска 13"/>
          <p:cNvSpPr/>
          <p:nvPr/>
        </p:nvSpPr>
        <p:spPr>
          <a:xfrm>
            <a:off x="929820" y="1819656"/>
            <a:ext cx="2864940" cy="438912"/>
          </a:xfrm>
          <a:prstGeom prst="wedgeRectCallout">
            <a:avLst>
              <a:gd name="adj1" fmla="val -41100"/>
              <a:gd name="adj2" fmla="val 424572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Код органа ФК (территориального отдела УФК) в котором обслуживается клиент</a:t>
            </a:r>
          </a:p>
        </p:txBody>
      </p:sp>
      <p:sp>
        <p:nvSpPr>
          <p:cNvPr id="1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223482" y="1041949"/>
            <a:ext cx="5746782" cy="51192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Многографная карточка (ф. 0504054) с 01.01.2023 (регламентированная)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1520" y="3931920"/>
            <a:ext cx="484632" cy="9052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5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1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182386" y="1041949"/>
            <a:ext cx="5746782" cy="51192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Многографная карточка (ф. 0504054) с 01.01.2023 (нерегламентированная)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767543"/>
            <a:ext cx="10616755" cy="4588807"/>
          </a:xfrm>
          <a:prstGeom prst="rect">
            <a:avLst/>
          </a:prstGeom>
        </p:spPr>
      </p:pic>
      <p:sp>
        <p:nvSpPr>
          <p:cNvPr id="10" name="Прямоугольная выноска 9"/>
          <p:cNvSpPr/>
          <p:nvPr/>
        </p:nvSpPr>
        <p:spPr>
          <a:xfrm>
            <a:off x="6556142" y="1628471"/>
            <a:ext cx="3291945" cy="438912"/>
          </a:xfrm>
          <a:prstGeom prst="wedgeRectCallout">
            <a:avLst>
              <a:gd name="adj1" fmla="val -58973"/>
              <a:gd name="adj2" fmla="val 109989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Возможность формирования по конкретному счету (набору счетов) № 40116</a:t>
            </a:r>
            <a:endParaRPr lang="ru-RU" sz="1100" dirty="0">
              <a:solidFill>
                <a:srgbClr val="FF0000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10128" y="2140535"/>
            <a:ext cx="2898648" cy="4329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4919471" y="378568"/>
            <a:ext cx="7105273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формирования Многографной карточки с 01.01.2023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81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70" y="125781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54512" y="6356350"/>
            <a:ext cx="39928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2761861" y="255458"/>
            <a:ext cx="9262883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Особенности отражения в бюджетной отчетности по операциям с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наличными денежными средствами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расчетов с использованием платежных карт участников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СКП с 01.01.2023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3639311" y="383756"/>
            <a:ext cx="8262099" cy="2616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181772" y="999242"/>
            <a:ext cx="10204704" cy="707208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Баланс по операциям кассового обслуживания исполнения бюджета (ф. 0503150)</a:t>
            </a:r>
            <a:endParaRPr lang="ru-RU" altLang="ru-RU" sz="16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070" y="2707343"/>
            <a:ext cx="5740204" cy="35722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20" y="2739440"/>
            <a:ext cx="5350092" cy="35722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15070" y="5467551"/>
            <a:ext cx="5740204" cy="192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442620" y="3548246"/>
            <a:ext cx="5350092" cy="14630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ая выноска 15"/>
          <p:cNvSpPr/>
          <p:nvPr/>
        </p:nvSpPr>
        <p:spPr>
          <a:xfrm>
            <a:off x="9327060" y="1786819"/>
            <a:ext cx="2864940" cy="547014"/>
          </a:xfrm>
          <a:prstGeom prst="wedgeRectCallout">
            <a:avLst>
              <a:gd name="adj1" fmla="val -66633"/>
              <a:gd name="adj2" fmla="val 275798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Строка 090 НЕ заполняется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Прямоугольная выноска 19"/>
          <p:cNvSpPr/>
          <p:nvPr/>
        </p:nvSpPr>
        <p:spPr>
          <a:xfrm>
            <a:off x="403112" y="1841762"/>
            <a:ext cx="2864940" cy="547014"/>
          </a:xfrm>
          <a:prstGeom prst="wedgeRectCallout">
            <a:avLst>
              <a:gd name="adj1" fmla="val 31033"/>
              <a:gd name="adj2" fmla="val 616809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Строка 031 НЕ заполняется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30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313" y="2739238"/>
            <a:ext cx="5486729" cy="29849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070" y="2739439"/>
            <a:ext cx="6036127" cy="35722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70" y="125781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54512" y="6356350"/>
            <a:ext cx="39928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3639311" y="383756"/>
            <a:ext cx="8262099" cy="2616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22142" y="989767"/>
            <a:ext cx="10465980" cy="707208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Баланс по операциям со средствами бюджетных, автономных учреждений и иных юридических лиц (ф. 0503154)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5069" y="5056632"/>
            <a:ext cx="6036127" cy="66751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537312" y="3372752"/>
            <a:ext cx="5486729" cy="21169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ая выноска 15"/>
          <p:cNvSpPr/>
          <p:nvPr/>
        </p:nvSpPr>
        <p:spPr>
          <a:xfrm>
            <a:off x="9113178" y="1767869"/>
            <a:ext cx="2431794" cy="547014"/>
          </a:xfrm>
          <a:prstGeom prst="wedgeRectCallout">
            <a:avLst>
              <a:gd name="adj1" fmla="val -26169"/>
              <a:gd name="adj2" fmla="val 245036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Строка 090 НЕ заполняется!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Прямоугольная выноска 19"/>
          <p:cNvSpPr/>
          <p:nvPr/>
        </p:nvSpPr>
        <p:spPr>
          <a:xfrm>
            <a:off x="368192" y="1964388"/>
            <a:ext cx="2864940" cy="547014"/>
          </a:xfrm>
          <a:prstGeom prst="wedgeRectCallout">
            <a:avLst>
              <a:gd name="adj1" fmla="val 62312"/>
              <a:gd name="adj2" fmla="val 506482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Строки 030, 032, 033, 034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НЕ заполняются!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Заголовок 2"/>
          <p:cNvSpPr txBox="1">
            <a:spLocks/>
          </p:cNvSpPr>
          <p:nvPr/>
        </p:nvSpPr>
        <p:spPr>
          <a:xfrm>
            <a:off x="2761861" y="255458"/>
            <a:ext cx="9262883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Особенности отражения в бюджетной отчетности по операциям с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наличными денежными средствами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расчетов с использованием платежных карт участников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СКП с 01.01.2023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6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54512" y="6356350"/>
            <a:ext cx="39928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4791455" y="255457"/>
            <a:ext cx="7233289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Казначейский учет </a:t>
            </a:r>
            <a:r>
              <a:rPr lang="ru-RU" sz="1600" dirty="0" err="1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операцийф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по перечислению остатков с казначейских счетов бюджета ПФР, бюджета ФСС на казначейские счета СФР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3639311" y="383756"/>
            <a:ext cx="8262099" cy="2616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77445" y="1014878"/>
            <a:ext cx="10204704" cy="1011798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Отражение в учете операций по перечислению остатков средств с казначейских счетов Пенсионного фонда Российской Федерации, Фонда социального страхования Российской Федерации на казначейские счета Фонда пенсионного и социального страхования Российской Федерации</a:t>
            </a:r>
            <a:endParaRPr lang="ru-RU" alt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702780" y="2898835"/>
            <a:ext cx="8658781" cy="423861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Межотчетным периодом 2023 года на основании Бухгалтерской справки (ф. 0504833)</a:t>
            </a:r>
            <a:r>
              <a:rPr lang="ru-RU" sz="1600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</a:t>
            </a:r>
            <a:endParaRPr lang="ru-RU" sz="1400" b="1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87244" y="3924489"/>
            <a:ext cx="21475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2. Перечисление средств, создание Бухгалтерской справки (ф. 0504833)</a:t>
            </a:r>
            <a:endParaRPr lang="ru-RU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3825" y="3641376"/>
            <a:ext cx="1885394" cy="540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1. Закрытие </a:t>
            </a:r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года </a:t>
            </a:r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по </a:t>
            </a:r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бюджету ПФР, ФСС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64490" y="4311770"/>
            <a:ext cx="22624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3. Проведение операций дополнительного периода 2022 года</a:t>
            </a:r>
            <a:endParaRPr lang="ru-RU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28710" y="4584760"/>
            <a:ext cx="19563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4. Повторное закрытие </a:t>
            </a:r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года по бюджету ПФР, ФСС</a:t>
            </a:r>
          </a:p>
        </p:txBody>
      </p:sp>
      <p:sp>
        <p:nvSpPr>
          <p:cNvPr id="38" name="Выгнутая вправо стрелка 37"/>
          <p:cNvSpPr/>
          <p:nvPr/>
        </p:nvSpPr>
        <p:spPr>
          <a:xfrm rot="16423850">
            <a:off x="2256446" y="3095860"/>
            <a:ext cx="441632" cy="1126564"/>
          </a:xfrm>
          <a:prstGeom prst="curvedLeftArrow">
            <a:avLst>
              <a:gd name="adj1" fmla="val 25000"/>
              <a:gd name="adj2" fmla="val 50000"/>
              <a:gd name="adj3" fmla="val 240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9" name="Выгнутая вправо стрелка 38"/>
          <p:cNvSpPr/>
          <p:nvPr/>
        </p:nvSpPr>
        <p:spPr>
          <a:xfrm rot="16423850">
            <a:off x="4894871" y="3335095"/>
            <a:ext cx="441632" cy="1126564"/>
          </a:xfrm>
          <a:prstGeom prst="curvedLeftArrow">
            <a:avLst>
              <a:gd name="adj1" fmla="val 25000"/>
              <a:gd name="adj2" fmla="val 50000"/>
              <a:gd name="adj3" fmla="val 240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0" name="Выгнутая вправо стрелка 39"/>
          <p:cNvSpPr/>
          <p:nvPr/>
        </p:nvSpPr>
        <p:spPr>
          <a:xfrm rot="16423850">
            <a:off x="7333879" y="3605588"/>
            <a:ext cx="441632" cy="1126564"/>
          </a:xfrm>
          <a:prstGeom prst="curvedLeftArrow">
            <a:avLst>
              <a:gd name="adj1" fmla="val 25000"/>
              <a:gd name="adj2" fmla="val 50000"/>
              <a:gd name="adj3" fmla="val 240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1" name="Выгнутая вправо стрелка 40"/>
          <p:cNvSpPr/>
          <p:nvPr/>
        </p:nvSpPr>
        <p:spPr>
          <a:xfrm rot="16423850">
            <a:off x="9746903" y="4021478"/>
            <a:ext cx="441632" cy="1126564"/>
          </a:xfrm>
          <a:prstGeom prst="curvedLeftArrow">
            <a:avLst>
              <a:gd name="adj1" fmla="val 25000"/>
              <a:gd name="adj2" fmla="val 50000"/>
              <a:gd name="adj3" fmla="val 240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975387" y="4954092"/>
            <a:ext cx="20493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5. Перечисление средств, создание Бухгалтерской справки (ф. 0504833)</a:t>
            </a:r>
            <a:endParaRPr lang="ru-RU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4056149" y="2220044"/>
            <a:ext cx="3952045" cy="477816"/>
            <a:chOff x="4441941" y="2368126"/>
            <a:chExt cx="3952045" cy="477816"/>
          </a:xfrm>
        </p:grpSpPr>
        <p:sp>
          <p:nvSpPr>
            <p:cNvPr id="21" name="Стрелка вниз 20"/>
            <p:cNvSpPr>
              <a:spLocks/>
            </p:cNvSpPr>
            <p:nvPr/>
          </p:nvSpPr>
          <p:spPr>
            <a:xfrm>
              <a:off x="4441941" y="2368126"/>
              <a:ext cx="3952045" cy="477816"/>
            </a:xfrm>
            <a:prstGeom prst="downArrow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3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5613124" y="2407562"/>
              <a:ext cx="1630156" cy="321315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200" dirty="0" smtClean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осуществляется</a:t>
              </a:r>
              <a:endParaRPr lang="ru-RU" sz="12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22" name="Нижний колонтитул 3"/>
          <p:cNvSpPr>
            <a:spLocks noGrp="1"/>
          </p:cNvSpPr>
          <p:nvPr>
            <p:ph type="ftr" sz="quarter" idx="4294967295"/>
          </p:nvPr>
        </p:nvSpPr>
        <p:spPr>
          <a:xfrm>
            <a:off x="304800" y="6075402"/>
            <a:ext cx="10165080" cy="572286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1200" baseline="30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______________________________________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2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 </a:t>
            </a: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Шаблон составления Бухгалтерской справки (ф. 0504833) размещен в Базе знаний </a:t>
            </a:r>
            <a:r>
              <a:rPr lang="en-US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KB-193</a:t>
            </a: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</a:t>
            </a:r>
            <a:endParaRPr lang="ru-RU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46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15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14" name="Заголовок 2"/>
          <p:cNvSpPr txBox="1">
            <a:spLocks/>
          </p:cNvSpPr>
          <p:nvPr/>
        </p:nvSpPr>
        <p:spPr>
          <a:xfrm>
            <a:off x="5800725" y="293322"/>
            <a:ext cx="6257030" cy="498598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dirty="0">
                <a:latin typeface="Segoe UI Light" panose="020B0502040204020203" pitchFamily="34" charset="0"/>
                <a:sym typeface="Helvetica Neue"/>
              </a:rPr>
              <a:t>Исправление учетных данных отчетного финансового года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" y="972922"/>
            <a:ext cx="11829155" cy="668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Приказ Минфина России от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</a:rPr>
              <a:t> 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09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</a:rPr>
              <a:t> декабря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2022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</a:rPr>
              <a:t>г. № 186н «О внесении изменений в приказ Министерства финансов 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</a:rPr>
              <a:t>Российской Федерации от 28 декабря 2010 г. №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191н»</a:t>
            </a:r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021380"/>
              </p:ext>
            </p:extLst>
          </p:nvPr>
        </p:nvGraphicFramePr>
        <p:xfrm>
          <a:off x="2046505" y="2433040"/>
          <a:ext cx="9030385" cy="366032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19550"/>
                <a:gridCol w="340839"/>
                <a:gridCol w="416582"/>
                <a:gridCol w="378712"/>
                <a:gridCol w="416582"/>
                <a:gridCol w="416582"/>
                <a:gridCol w="378712"/>
                <a:gridCol w="378712"/>
                <a:gridCol w="378712"/>
                <a:gridCol w="492324"/>
                <a:gridCol w="416582"/>
                <a:gridCol w="378712"/>
                <a:gridCol w="378712"/>
                <a:gridCol w="378712"/>
                <a:gridCol w="416582"/>
                <a:gridCol w="555439"/>
                <a:gridCol w="378712"/>
                <a:gridCol w="378712"/>
                <a:gridCol w="378712"/>
                <a:gridCol w="265098"/>
                <a:gridCol w="265098"/>
                <a:gridCol w="265098"/>
                <a:gridCol w="256909"/>
              </a:tblGrid>
              <a:tr h="14134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Код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по бюджетной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классификации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Доходы консолидированного бюджета Российской Федерации по субъекту Российской Федерации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t"/>
                      <a:r>
                        <a:rPr lang="ru-RU" sz="500" u="none" strike="noStrike">
                          <a:effectLst/>
                        </a:rPr>
                        <a:t>Подлежит перечислению</a:t>
                      </a:r>
                      <a:br>
                        <a:rPr lang="ru-RU" sz="500" u="none" strike="noStrike">
                          <a:effectLst/>
                        </a:rPr>
                      </a:br>
                      <a:r>
                        <a:rPr lang="ru-RU" sz="500" u="none" strike="noStrike">
                          <a:effectLst/>
                        </a:rPr>
                        <a:t>в бюджеты бюджетной</a:t>
                      </a:r>
                      <a:br>
                        <a:rPr lang="ru-RU" sz="500" u="none" strike="noStrike">
                          <a:effectLst/>
                        </a:rPr>
                      </a:br>
                      <a:r>
                        <a:rPr lang="ru-RU" sz="500" u="none" strike="noStrike">
                          <a:effectLst/>
                        </a:rPr>
                        <a:t>системы</a:t>
                      </a:r>
                      <a:br>
                        <a:rPr lang="ru-RU" sz="500" u="none" strike="noStrike">
                          <a:effectLst/>
                        </a:rPr>
                      </a:br>
                      <a:r>
                        <a:rPr lang="ru-RU" sz="500" u="none" strike="noStrike">
                          <a:effectLst/>
                        </a:rPr>
                        <a:t>Российской Федерации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Перечислено в бюджеты бюджетной системы</a:t>
                      </a:r>
                      <a:br>
                        <a:rPr lang="ru-RU" sz="500" u="none" strike="noStrike">
                          <a:effectLst/>
                        </a:rPr>
                      </a:br>
                      <a:r>
                        <a:rPr lang="ru-RU" sz="500" u="none" strike="noStrike">
                          <a:effectLst/>
                        </a:rPr>
                        <a:t>Российской Федерации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t"/>
                      <a:r>
                        <a:rPr lang="ru-RU" sz="500" u="none" strike="noStrike" dirty="0">
                          <a:effectLst/>
                        </a:rPr>
                        <a:t>Подлежит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вторичному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распределению в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бюджеты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 smtClean="0">
                          <a:effectLst/>
                        </a:rPr>
                        <a:t>субъектов/местные </a:t>
                      </a:r>
                      <a:r>
                        <a:rPr lang="ru-RU" sz="500" u="none" strike="noStrike" dirty="0">
                          <a:effectLst/>
                        </a:rPr>
                        <a:t>бюджеты,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бюджеты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государственных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внебюджетных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фондов 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Перечислено в бюджеты субъектов/местные бюджеты,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бюджеты государственных внебюджетных фондов от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вторичного распределения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Льготы по платежам</a:t>
                      </a:r>
                      <a:br>
                        <a:rPr lang="ru-RU" sz="500" u="none" strike="noStrike">
                          <a:effectLst/>
                        </a:rPr>
                      </a:br>
                      <a:r>
                        <a:rPr lang="ru-RU" sz="500" u="none" strike="noStrike">
                          <a:effectLst/>
                        </a:rPr>
                        <a:t>(рассрочки, отсрочки, налоговые кредиты)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1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всего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в том числе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34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по счету учета доходов, распределяемых органами Федерального казначейства между бюджетами бюджетной системы Российской Федерации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зачтено между видами поступлений</a:t>
                      </a:r>
                      <a:br>
                        <a:rPr lang="ru-RU" sz="500" u="none" strike="noStrike">
                          <a:effectLst/>
                        </a:rPr>
                      </a:br>
                      <a:r>
                        <a:rPr lang="ru-RU" sz="500" u="none" strike="noStrike">
                          <a:effectLst/>
                        </a:rPr>
                        <a:t>(+, -)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поступило</a:t>
                      </a:r>
                      <a:br>
                        <a:rPr lang="ru-RU" sz="500" u="none" strike="noStrike">
                          <a:effectLst/>
                        </a:rPr>
                      </a:br>
                      <a:r>
                        <a:rPr lang="ru-RU" sz="500" u="none" strike="noStrike">
                          <a:effectLst/>
                        </a:rPr>
                        <a:t>в Федеральное казначейство на валютные счета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минуя счет учета доходов, распределяемых органами Федерального казначейства между бюджетами бюджетной системы Российской Федерации - поступления в бюджеты бюджетной системы Российской Федерации (возвраты из бюджетов)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в феде-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ральный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бюджет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в бюджет субъекта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в местные</a:t>
                      </a:r>
                      <a:br>
                        <a:rPr lang="ru-RU" sz="500" u="none" strike="noStrike">
                          <a:effectLst/>
                        </a:rPr>
                      </a:br>
                      <a:r>
                        <a:rPr lang="ru-RU" sz="500" u="none" strike="noStrike">
                          <a:effectLst/>
                        </a:rPr>
                        <a:t>бюджеты *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в бюджеты государст-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венных внебюджет-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ных фондов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в бюджет субъекта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в местные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бюджеты *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 smtClean="0">
                          <a:effectLst/>
                        </a:rPr>
                        <a:t>в бюджеты государст-</a:t>
                      </a:r>
                      <a:br>
                        <a:rPr lang="ru-RU" sz="500" u="none" strike="noStrike" dirty="0" smtClean="0">
                          <a:effectLst/>
                        </a:rPr>
                      </a:br>
                      <a:r>
                        <a:rPr lang="ru-RU" sz="500" u="none" strike="noStrike" dirty="0" smtClean="0">
                          <a:effectLst/>
                        </a:rPr>
                        <a:t>венных внебюджет-</a:t>
                      </a:r>
                      <a:br>
                        <a:rPr lang="ru-RU" sz="500" u="none" strike="noStrike" dirty="0" smtClean="0">
                          <a:effectLst/>
                        </a:rPr>
                      </a:br>
                      <a:r>
                        <a:rPr lang="ru-RU" sz="500" u="none" strike="noStrike" dirty="0" smtClean="0">
                          <a:effectLst/>
                        </a:rPr>
                        <a:t>ных фондов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 smtClean="0">
                          <a:effectLst/>
                        </a:rPr>
                        <a:t>в феде-</a:t>
                      </a:r>
                      <a:br>
                        <a:rPr lang="ru-RU" sz="500" u="none" strike="noStrike" dirty="0" smtClean="0">
                          <a:effectLst/>
                        </a:rPr>
                      </a:br>
                      <a:r>
                        <a:rPr lang="ru-RU" sz="500" u="none" strike="noStrike" dirty="0" smtClean="0">
                          <a:effectLst/>
                        </a:rPr>
                        <a:t>ральный</a:t>
                      </a:r>
                      <a:br>
                        <a:rPr lang="ru-RU" sz="500" u="none" strike="noStrike" dirty="0" smtClean="0">
                          <a:effectLst/>
                        </a:rPr>
                      </a:br>
                      <a:r>
                        <a:rPr lang="ru-RU" sz="500" u="none" strike="noStrike" dirty="0" smtClean="0">
                          <a:effectLst/>
                        </a:rPr>
                        <a:t>бюджет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в бюджет субъекта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в местные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бюджеты *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 smtClean="0">
                          <a:effectLst/>
                        </a:rPr>
                        <a:t>в бюджеты государст-</a:t>
                      </a:r>
                      <a:br>
                        <a:rPr lang="ru-RU" sz="500" u="none" strike="noStrike" dirty="0" smtClean="0">
                          <a:effectLst/>
                        </a:rPr>
                      </a:br>
                      <a:r>
                        <a:rPr lang="ru-RU" sz="500" u="none" strike="noStrike" dirty="0" smtClean="0">
                          <a:effectLst/>
                        </a:rPr>
                        <a:t>венных внебюджет-</a:t>
                      </a:r>
                      <a:br>
                        <a:rPr lang="ru-RU" sz="500" u="none" strike="noStrike" dirty="0" smtClean="0">
                          <a:effectLst/>
                        </a:rPr>
                      </a:br>
                      <a:r>
                        <a:rPr lang="ru-RU" sz="500" u="none" strike="noStrike" dirty="0" smtClean="0">
                          <a:effectLst/>
                        </a:rPr>
                        <a:t>ных фондов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9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поступления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выбытия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в феде-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ральный</a:t>
                      </a:r>
                      <a:br>
                        <a:rPr lang="ru-RU" sz="500" u="none" strike="noStrike" dirty="0">
                          <a:effectLst/>
                        </a:rPr>
                      </a:br>
                      <a:r>
                        <a:rPr lang="ru-RU" sz="500" u="none" strike="noStrike" dirty="0">
                          <a:effectLst/>
                        </a:rPr>
                        <a:t>бюджет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в бюджет субъекта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в местные бюджеты *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в бюджеты государственных внебюджетных фондов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85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1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2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3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4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5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6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7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8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9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10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11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12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13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14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15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16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17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18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19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20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21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22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>
                          <a:effectLst/>
                        </a:rPr>
                        <a:t>23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1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1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u="none" strike="noStrike" dirty="0">
                          <a:effectLst/>
                        </a:rPr>
                        <a:t> </a:t>
                      </a:r>
                      <a:endParaRPr lang="ru-RU" sz="5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50" marR="6650" marT="66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Прямоугольная выноска 12"/>
          <p:cNvSpPr/>
          <p:nvPr/>
        </p:nvSpPr>
        <p:spPr>
          <a:xfrm>
            <a:off x="962025" y="2319338"/>
            <a:ext cx="3829050" cy="2928938"/>
          </a:xfrm>
          <a:prstGeom prst="wedgeRectCallout">
            <a:avLst>
              <a:gd name="adj1" fmla="val 140712"/>
              <a:gd name="adj2" fmla="val 347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i="1" dirty="0">
              <a:solidFill>
                <a:schemeClr val="tx1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172699"/>
              </p:ext>
            </p:extLst>
          </p:nvPr>
        </p:nvGraphicFramePr>
        <p:xfrm>
          <a:off x="1000125" y="2393950"/>
          <a:ext cx="3752849" cy="278765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66932"/>
                <a:gridCol w="804627"/>
                <a:gridCol w="840645"/>
                <a:gridCol w="840645"/>
              </a:tblGrid>
              <a:tr h="1361430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Подлежит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вторичному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распределению в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бюджеты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 smtClean="0">
                          <a:effectLst/>
                        </a:rPr>
                        <a:t>субъектов/местные </a:t>
                      </a:r>
                      <a:r>
                        <a:rPr lang="ru-RU" sz="900" u="none" strike="noStrike" dirty="0">
                          <a:effectLst/>
                        </a:rPr>
                        <a:t>бюджеты,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бюджеты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государственных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внебюджетных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фондов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Перечислено в бюджеты субъектов/местные бюджеты,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бюджеты государственных внебюджетных фондов от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вторичного распределения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262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 бюджет субъекта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 местные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бюджеты *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 бюджеты государст-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венных внебюджет-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ных фондов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8324849" y="2452084"/>
            <a:ext cx="1704975" cy="18627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71475" y="1894888"/>
            <a:ext cx="11506199" cy="53814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Отчет об операциях по поступлениям в бюджетную систему Российской Федерации, учитываемым органами Федерального казначейства (ф. 0503153)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7855" y="6093370"/>
            <a:ext cx="10928819" cy="49502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 Графы подлежат заполнению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ТОФК, выполняющим полномочия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Центра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специализации по налоговым поступлениям</a:t>
            </a:r>
          </a:p>
        </p:txBody>
      </p:sp>
      <p:pic>
        <p:nvPicPr>
          <p:cNvPr id="15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833017"/>
            <a:ext cx="494876" cy="42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969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05767" y="1133511"/>
            <a:ext cx="10448033" cy="8165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</a:rPr>
              <a:t>Проект приказа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Федерального казначейства от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</a:rPr>
              <a:t> 10 декабря 2021 г. №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333 «О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</a:rPr>
              <a:t>внесении изменений  в приказ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/>
            </a:r>
            <a:b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Федерального казначейства»</a:t>
            </a:r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10599" y="6261038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20" y="2084675"/>
            <a:ext cx="10423979" cy="51192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Особенности составления О</a:t>
            </a:r>
            <a:r>
              <a:rPr lang="ru-RU" sz="1400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перативного баланса по операциям системы казначейских платежей (ф. 0531377) с 2023 года</a:t>
            </a:r>
            <a:endParaRPr lang="ru-RU" sz="1400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1135" y="3818338"/>
            <a:ext cx="60676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по новой форме начиная с отчетности за первый рабочий день 2023 года</a:t>
            </a:r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1135" y="2932500"/>
            <a:ext cx="608013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составляется </a:t>
            </a:r>
            <a:r>
              <a:rPr lang="ru-RU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ЗА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каждый рабочий день финансового года и </a:t>
            </a:r>
            <a:r>
              <a:rPr lang="ru-RU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ЗА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каждый день дополнительного периода отчетного финансового года</a:t>
            </a:r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81135" y="5183820"/>
            <a:ext cx="61765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Показатели </a:t>
            </a:r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Оперативного баланса (ф. 0531377) за последний рабочий день отчетного финансового года, 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отражаются </a:t>
            </a:r>
            <a:r>
              <a:rPr lang="ru-RU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с учетом результатов заключительных операций по закрытию счетов при завершении финансового года</a:t>
            </a:r>
            <a:r>
              <a:rPr lang="ru-RU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ru-RU" sz="16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696199" y="5248246"/>
            <a:ext cx="3657600" cy="720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Начиная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Оперативного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баланса,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составленного по состоянию на 01.01.2023</a:t>
            </a:r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8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6361" y="4923607"/>
            <a:ext cx="494876" cy="42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Стрелка вниз 18"/>
          <p:cNvSpPr>
            <a:spLocks/>
          </p:cNvSpPr>
          <p:nvPr/>
        </p:nvSpPr>
        <p:spPr>
          <a:xfrm rot="16200000">
            <a:off x="6571159" y="5367704"/>
            <a:ext cx="1077218" cy="504170"/>
          </a:xfrm>
          <a:prstGeom prst="downArrow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71804" y="4521247"/>
            <a:ext cx="60987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Графы 3-5 «На начало года» разделов 1, 2, 3 не заполняются</a:t>
            </a:r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87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21" y="1104960"/>
            <a:ext cx="10423979" cy="51192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операций в системе казначейских платежей (ф. 0531377)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2023 году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(АКТИВ)</a:t>
            </a:r>
            <a:endParaRPr lang="ru-RU" sz="11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4778" y="2116856"/>
            <a:ext cx="1567543" cy="18661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8790866" y="1839046"/>
            <a:ext cx="2562934" cy="698881"/>
          </a:xfrm>
          <a:prstGeom prst="wedgeRectCallout">
            <a:avLst>
              <a:gd name="adj1" fmla="val -211042"/>
              <a:gd name="adj2" fmla="val 466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за </a:t>
            </a:r>
            <a:r>
              <a:rPr lang="ru-RU" sz="1600" dirty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"___" _____________ 20__ г.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09950" y="3683001"/>
            <a:ext cx="2476500" cy="7048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8801626" y="3485581"/>
            <a:ext cx="2562934" cy="698881"/>
          </a:xfrm>
          <a:prstGeom prst="wedgeRectCallout">
            <a:avLst>
              <a:gd name="adj1" fmla="val -157234"/>
              <a:gd name="adj2" fmla="val 644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Графы 3-5 не заполняются</a:t>
            </a:r>
            <a:endParaRPr lang="ru-RU" sz="1600" dirty="0">
              <a:solidFill>
                <a:srgbClr val="FF0000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886450" y="5372100"/>
            <a:ext cx="2495551" cy="1960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8801626" y="5132116"/>
            <a:ext cx="2552174" cy="1006664"/>
          </a:xfrm>
          <a:prstGeom prst="wedgeRectCallout">
            <a:avLst>
              <a:gd name="adj1" fmla="val -63483"/>
              <a:gd name="adj2" fmla="val -1097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Строка 011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остатки по счетам: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029211000, 029213000</a:t>
            </a:r>
            <a:endParaRPr lang="ru-RU" sz="1400" dirty="0">
              <a:solidFill>
                <a:srgbClr val="FF0000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485776" y="1846852"/>
          <a:ext cx="7914422" cy="479172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62443"/>
                <a:gridCol w="1239976"/>
                <a:gridCol w="306167"/>
                <a:gridCol w="834306"/>
                <a:gridCol w="834306"/>
                <a:gridCol w="834306"/>
                <a:gridCol w="834306"/>
                <a:gridCol w="834306"/>
                <a:gridCol w="834306"/>
              </a:tblGrid>
              <a:tr h="135306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Оперативный баланс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Коды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40666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операций в системе казначейских платежей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Форма по КФД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0531377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60761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за "___" _____________ 20__ г.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Дата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1387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Наименование органа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1387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Федерального казначейства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по Реестру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076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Тип отчета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13872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(индивидуальный, консолидированный)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6076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Периодичность: ежедневная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6076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Единица измерения: руб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по ОКЕИ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383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13872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</a:tr>
              <a:tr h="11387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74633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АКТИВ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Код строки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На начало года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 На конец отчетного периода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879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 валюте Российской Федерации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 иностранной валюте и драгоценных металлах (рублевый эквивалент)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итого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 валюте Российской Федерации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в иностранной валюте и драгоценных металлах (рублевый эквивалент)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итого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9744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2277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I. Финансовые активы системы казначейских платежей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227745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Средства в системе казначейских платежей на счетах в подразделениях Банка России и кредитных организациях, всего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010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227745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в том числе:</a:t>
                      </a:r>
                      <a:endParaRPr lang="ru-RU" sz="800" b="0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48173" marR="4116" marT="411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22774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средства единого казначейского счета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7564" marR="4116" marT="411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011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227745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средства Фонда национального благосостояния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7564" marR="4116" marT="411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012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227745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средства на счетах для выдачи и внесения наличных денежных средств и осуществления расчетов по отдельным операциям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7564" marR="4116" marT="411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013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227745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средства в системе казначейских платежей в пути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7564" marR="4116" marT="411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014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227745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средства на прочих счетах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7564" marR="4116" marT="411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015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32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F15528-21DE-4FAA-801E-634DDDAF4B2B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139371" y="1102413"/>
            <a:ext cx="10423979" cy="51192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операций в системе казначейских платежей (ф. 0531377)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2023 году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(АКТИВ)</a:t>
            </a:r>
            <a:endParaRPr lang="ru-RU" sz="11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9004042" y="2126497"/>
            <a:ext cx="2897370" cy="1098338"/>
          </a:xfrm>
          <a:prstGeom prst="wedgeRectCallout">
            <a:avLst>
              <a:gd name="adj1" fmla="val -51136"/>
              <a:gd name="adj2" fmla="val 97375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Дополнены строки для отражения операций по управлению остатками ЕКС</a:t>
            </a:r>
            <a:endParaRPr lang="ru-RU" sz="1600" dirty="0">
              <a:solidFill>
                <a:srgbClr val="FF0000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8759309" y="4745857"/>
            <a:ext cx="2897369" cy="636685"/>
          </a:xfrm>
          <a:prstGeom prst="wedgeRectCallout">
            <a:avLst>
              <a:gd name="adj1" fmla="val -78634"/>
              <a:gd name="adj2" fmla="val 17154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Строка 041</a:t>
            </a:r>
          </a:p>
          <a:p>
            <a:r>
              <a:rPr lang="ru-RU" sz="1400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показатели по счету 0 32404 610</a:t>
            </a:r>
            <a:endParaRPr lang="ru-RU" sz="1400" dirty="0">
              <a:solidFill>
                <a:srgbClr val="FF0000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Правая фигурная скобка 15"/>
          <p:cNvSpPr/>
          <p:nvPr/>
        </p:nvSpPr>
        <p:spPr>
          <a:xfrm flipV="1">
            <a:off x="8096250" y="1929990"/>
            <a:ext cx="669667" cy="3670710"/>
          </a:xfrm>
          <a:prstGeom prst="rightBrace">
            <a:avLst>
              <a:gd name="adj1" fmla="val 176346"/>
              <a:gd name="adj2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553718" y="6012517"/>
            <a:ext cx="2361557" cy="1882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375658" y="1754548"/>
          <a:ext cx="7553323" cy="49403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82461"/>
                <a:gridCol w="292270"/>
                <a:gridCol w="796432"/>
                <a:gridCol w="796432"/>
                <a:gridCol w="796432"/>
                <a:gridCol w="796432"/>
                <a:gridCol w="796432"/>
                <a:gridCol w="796432"/>
              </a:tblGrid>
              <a:tr h="249513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Финансовые активы единого казначейского счета в управлении, всего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020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в том числе:</a:t>
                      </a:r>
                      <a:endParaRPr lang="ru-RU" sz="700" b="0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49331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23366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средства на счетах в кредитных организациях и небанковских кредитных организациях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0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021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средства на депозитах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0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022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23366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вложения в финансовые активы по сделкам валютный своп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0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023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финансовые активы по договорам репо, всего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0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024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из них:</a:t>
                      </a:r>
                      <a:endParaRPr lang="ru-RU" sz="700" b="0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98662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расчеты с дебиторами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8216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025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вложения в ценные бумаги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8216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026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ценные бумаги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8216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027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23366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средства единого казначейского счета в управлении в пути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0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028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прочие финансовые активы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0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029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23366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Расчеты с дебиторами при управлении остатками средств на едином казначейском счете, всего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030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в том числе:</a:t>
                      </a:r>
                      <a:endParaRPr lang="ru-RU" sz="7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49331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23366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расчеты по доходам от управления остатками средств на едином казначейском счете, всего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0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031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из них:</a:t>
                      </a:r>
                      <a:endParaRPr lang="ru-RU" sz="7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98662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23366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расчеты по доходам от процентов по депозитам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8216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032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23366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effectLst/>
                        </a:rPr>
                        <a:t>расчеты по доходам от процентов по договорам репо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8216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033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расчеты по доходам от ценных бумаг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8216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034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расчеты по доходам от штрафных санкций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8216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035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расчеты по прочим доходам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8216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036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23366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расчеты с дебиторами по суммам излишне уплаченных процентов, штрафных санкций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0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037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прочие расчеты с дебиторами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0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038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23366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Прочие финансовые активы системы казначейских платежей, всего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040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в том числе:</a:t>
                      </a:r>
                      <a:endParaRPr lang="ru-RU" sz="7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49331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210981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переданные средства по'внутриказначейским расчетам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0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041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прочие финансовые активы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0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042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23366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Итого по разделу I (стр. 010 + стр. 020 + стр. 030 + стр. 040)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050</a:t>
                      </a:r>
                      <a:endParaRPr lang="ru-RU" sz="7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  <a:tr h="120810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БАЛАНС (стр. 050)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effectLst/>
                        </a:rPr>
                        <a:t>060</a:t>
                      </a:r>
                      <a:endParaRPr lang="ru-RU" sz="7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48" marR="4148" marT="4148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524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F15528-21DE-4FAA-801E-634DDDAF4B2B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21" y="1104960"/>
            <a:ext cx="10423979" cy="51192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операций в системе казначейских платежей (ф. 0531377)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2023 году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(ПАССИВ)</a:t>
            </a:r>
            <a:endParaRPr lang="ru-RU" sz="11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69553" y="2079812"/>
            <a:ext cx="2462306" cy="8367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ая выноска 17"/>
          <p:cNvSpPr/>
          <p:nvPr/>
        </p:nvSpPr>
        <p:spPr>
          <a:xfrm>
            <a:off x="9141062" y="1848376"/>
            <a:ext cx="2562934" cy="698881"/>
          </a:xfrm>
          <a:prstGeom prst="wedgeRectCallout">
            <a:avLst>
              <a:gd name="adj1" fmla="val -164731"/>
              <a:gd name="adj2" fmla="val 4725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Графы 3-5 не заполняются</a:t>
            </a:r>
            <a:endParaRPr lang="ru-RU" sz="1600" dirty="0">
              <a:solidFill>
                <a:srgbClr val="FF0000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584655" y="1789890"/>
          <a:ext cx="8025946" cy="490288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84972"/>
                <a:gridCol w="294946"/>
                <a:gridCol w="824338"/>
                <a:gridCol w="824338"/>
                <a:gridCol w="824338"/>
                <a:gridCol w="824338"/>
                <a:gridCol w="824338"/>
                <a:gridCol w="824338"/>
              </a:tblGrid>
              <a:tr h="2747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ПАССИВ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Код строки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На начало года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 На конец отчетного периода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06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 валюте Российской Федерации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 иностранной валюте и драгоценных металлах (рублевый эквивалент)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итого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 валюте Российской Федерации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в иностранной валюте и драгоценных металлах (рублевый эквивалент)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итого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</a:tr>
              <a:tr h="1148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</a:tr>
              <a:tr h="1713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II. Расчеты и обязательства системы казначейских платежей </a:t>
                      </a:r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</a:tr>
              <a:tr h="22403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Средства поступлений в бюджеты бюджетной системы Российской Федерации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070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</a:tr>
              <a:tr h="55151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Средства бюджетов бюджетной системы Российской Федерации, во временном распоряжении получателей бюджетных средств, бюджетных, автономных учреждений, участников казначейского сопровождения и получателей средств из бюджета, всего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080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</a:tr>
              <a:tr h="13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в том числе:</a:t>
                      </a:r>
                      <a:endParaRPr lang="ru-RU" sz="8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9689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</a:tr>
              <a:tr h="76983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средства федерального бюджета, во временном распоряжении получателей средств федерального бюджета, федеральных бюджетных, автономных учреждений, участников казначейского сопровождения и получателей средств из бюджета, источником финансового обеспечения которых являются средства федерального бюджета, всего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06253" marR="6380" marT="6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090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</a:tr>
              <a:tr h="13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из них:</a:t>
                      </a:r>
                      <a:endParaRPr lang="ru-RU" sz="8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2816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</a:tr>
              <a:tr h="13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средства федерального бюджета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9379" marR="6380" marT="6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091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</a:tr>
              <a:tr h="30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средства, поступающие во временное распоряжение получателей средств федерального бюджета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9379" marR="6380" marT="6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092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</a:tr>
              <a:tr h="22403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средства федеральных бюджетных, автономных учреждений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9379" marR="6380" marT="6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094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</a:tr>
              <a:tr h="41007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средства участников казначейского сопровождения, источником финансового обеспечения которых являются средства федерального бюджета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9379" marR="6380" marT="6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095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</a:tr>
              <a:tr h="33319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средства получателей средств из бюджета, источником финансового обеспечения которых являются средства федерального бюджета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9379" marR="6380" marT="6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096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</a:tr>
              <a:tr h="1307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средства Фонда национального благосостояния 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9379" marR="6380" marT="6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097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80" marR="6380" marT="638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436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F15528-21DE-4FAA-801E-634DDDAF4B2B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21" y="1104960"/>
            <a:ext cx="10423979" cy="51192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операций в системе казначейских платежей (ф. 0531377)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2023 году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(ПАССИВ)</a:t>
            </a:r>
            <a:endParaRPr lang="ru-RU" sz="11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929821" y="2631233"/>
          <a:ext cx="5181730" cy="83248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639578"/>
                <a:gridCol w="542152"/>
              </a:tblGrid>
              <a:tr h="80243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средства бюджетов субъектов Российской Федерации, бюджетных, автономных учреждений субъектов Российской Федерации, участников казначейского сопровождения и получателей средств из бюджета, источником финансового обеспечения которых являются средства бюджетов субъектов Российской Федерации, для выдачи и внесения наличных денег и осуществления расчетов по отдельным операциям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0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103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929821" y="3591507"/>
          <a:ext cx="5181730" cy="69532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639577"/>
                <a:gridCol w="542153"/>
              </a:tblGrid>
              <a:tr h="67258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средства местных бюджетов, муниципальных бюджетных, автономных учреждений, участников казначейского сопровождения и получателей средств из бюджета, источником финансового обеспечения которых являются средства местных бюджетов, для выдачи и внесения наличных денег и осуществления расчетов по отдельным операциям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0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113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/>
          </p:nvPr>
        </p:nvGraphicFramePr>
        <p:xfrm>
          <a:off x="929821" y="1818497"/>
          <a:ext cx="5181729" cy="69532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639576"/>
                <a:gridCol w="542153"/>
              </a:tblGrid>
              <a:tr h="6727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средства федерального бюджета, федеральных бюджетных, автономных учреждений, участников казначейского сопровождения и получателей средств из бюджета, источником финансового обеспечения которых являются средства федерального бюджета, для выдачи и внесения наличных денег и осуществления расчетов по отдельным операциям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093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/>
          </p:nvPr>
        </p:nvGraphicFramePr>
        <p:xfrm>
          <a:off x="929821" y="4424816"/>
          <a:ext cx="5181730" cy="29647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639577"/>
                <a:gridCol w="542153"/>
              </a:tblGrid>
              <a:tr h="29647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средства бюджета Пенсионного фонда Российской Федерации для выдачи и внесения наличных денег и осуществления расчетов по отдельным операциям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0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123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/>
          </p:nvPr>
        </p:nvGraphicFramePr>
        <p:xfrm>
          <a:off x="929821" y="4863678"/>
          <a:ext cx="5181730" cy="56673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639577"/>
                <a:gridCol w="542153"/>
              </a:tblGrid>
              <a:tr h="56673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средства бюджета Фонда социального страхования Российской Федерации, бюджетных учреждений Фонда социального страхования Российской Федерации для выдачи и внесения наличных денег и осуществления расчетов по отдельным операциям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0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133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/>
          </p:nvPr>
        </p:nvGraphicFramePr>
        <p:xfrm>
          <a:off x="929821" y="5566002"/>
          <a:ext cx="5172399" cy="42100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631223"/>
                <a:gridCol w="541176"/>
              </a:tblGrid>
              <a:tr h="40559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средства бюджета Федерального фонда обязательного медицинского страхования для выдачи и внесения наличных денег и осуществления расчетов по отдельным операциям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0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143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/>
          </p:nvPr>
        </p:nvGraphicFramePr>
        <p:xfrm>
          <a:off x="929821" y="6126924"/>
          <a:ext cx="5172399" cy="42100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633332"/>
                <a:gridCol w="539067"/>
              </a:tblGrid>
              <a:tr h="41383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средства бюджетов территориальных фондов обязательного медицинского страхования для выдачи и внесения наличных денег и осуществления расчетов по отдельным операциям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0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153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/>
          </p:nvPr>
        </p:nvGraphicFramePr>
        <p:xfrm>
          <a:off x="7725747" y="3593451"/>
          <a:ext cx="3713584" cy="66130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57955"/>
                <a:gridCol w="355629"/>
              </a:tblGrid>
              <a:tr h="66130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средства для обеспечения наличными денежными средствами и денежными средствами для осуществления расчетов с использованием платежных карт участников системы казначейских платежей </a:t>
                      </a: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0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151</a:t>
                      </a:r>
                      <a:endParaRPr lang="ru-RU" sz="9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cxnSp>
        <p:nvCxnSpPr>
          <p:cNvPr id="22" name="Прямая соединительная линия 21"/>
          <p:cNvCxnSpPr/>
          <p:nvPr/>
        </p:nvCxnSpPr>
        <p:spPr>
          <a:xfrm>
            <a:off x="6698305" y="2196689"/>
            <a:ext cx="0" cy="4164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6241105" y="2196689"/>
            <a:ext cx="457200" cy="1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6241105" y="3016018"/>
            <a:ext cx="457200" cy="1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>
            <a:off x="6241105" y="3951528"/>
            <a:ext cx="457200" cy="1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6241105" y="4561129"/>
            <a:ext cx="457200" cy="1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6241105" y="5140929"/>
            <a:ext cx="457200" cy="1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6241105" y="5751206"/>
            <a:ext cx="457200" cy="1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6241105" y="6356350"/>
            <a:ext cx="457200" cy="1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Стрелка вниз 44"/>
          <p:cNvSpPr>
            <a:spLocks/>
          </p:cNvSpPr>
          <p:nvPr/>
        </p:nvSpPr>
        <p:spPr>
          <a:xfrm rot="16200000">
            <a:off x="7023643" y="3796755"/>
            <a:ext cx="564063" cy="457200"/>
          </a:xfrm>
          <a:prstGeom prst="downArrow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 rot="16200000">
            <a:off x="-905940" y="3767517"/>
            <a:ext cx="3222028" cy="449494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  01.01.2023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824498" y="3016018"/>
            <a:ext cx="1729579" cy="449494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 01.01.2023</a:t>
            </a:r>
            <a:endParaRPr lang="ru-RU" sz="1400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8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2981877"/>
            <a:ext cx="494876" cy="42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792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950305"/>
            <a:ext cx="5162550" cy="23907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10600" y="6125029"/>
            <a:ext cx="2743200" cy="365125"/>
          </a:xfrm>
          <a:noFill/>
        </p:spPr>
        <p:txBody>
          <a:bodyPr/>
          <a:lstStyle/>
          <a:p>
            <a:fld id="{B6F15528-21DE-4FAA-801E-634DDDAF4B2B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21" y="1104960"/>
            <a:ext cx="10423979" cy="51192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операций в системе казначейских платежей (ф. 0531377)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2023 году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(ПАССИВ)</a:t>
            </a:r>
            <a:endParaRPr lang="ru-RU" sz="11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29821" y="1687709"/>
            <a:ext cx="10423979" cy="70476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Образование Фонда пенсионного и социального страхования Российской Федерации </a:t>
            </a:r>
            <a:r>
              <a:rPr lang="ru-RU" sz="11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посредством проведения реорганизационных мероприятий в отношении Фонда социального страхования Российской </a:t>
            </a:r>
            <a:r>
              <a:rPr lang="ru-RU" sz="11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 </a:t>
            </a:r>
            <a:r>
              <a:rPr lang="ru-RU" sz="11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форме присоединения к Государственному учреждению - Пенсионный фонд Российской </a:t>
            </a:r>
            <a:r>
              <a:rPr lang="ru-RU" sz="11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 (Федеральный Закон от 14.07.2022 № 296-ФЗ)</a:t>
            </a:r>
            <a:endParaRPr lang="ru-RU" sz="11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820" y="2634493"/>
            <a:ext cx="4304426" cy="39044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Стрелка вниз 11"/>
          <p:cNvSpPr>
            <a:spLocks/>
          </p:cNvSpPr>
          <p:nvPr/>
        </p:nvSpPr>
        <p:spPr>
          <a:xfrm rot="16200000">
            <a:off x="5226194" y="3865775"/>
            <a:ext cx="1077218" cy="559837"/>
          </a:xfrm>
          <a:prstGeom prst="downArrow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5764803" y="5660345"/>
            <a:ext cx="4872718" cy="647246"/>
          </a:xfrm>
          <a:prstGeom prst="wedgeRectCallout">
            <a:avLst>
              <a:gd name="adj1" fmla="val 47223"/>
              <a:gd name="adj2" fmla="val -89521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строка </a:t>
            </a: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121 остаток </a:t>
            </a:r>
            <a:r>
              <a:rPr lang="ru-RU" sz="1200" dirty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 казначейских счетах № </a:t>
            </a: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03241 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строка 122 </a:t>
            </a:r>
            <a:r>
              <a:rPr lang="ru-RU" sz="1200" dirty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остаток на казначейских счетах № </a:t>
            </a: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03242 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строка 123 </a:t>
            </a:r>
            <a:r>
              <a:rPr lang="ru-RU" sz="1200" dirty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остаток на казначейских счетах № </a:t>
            </a: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03244</a:t>
            </a:r>
            <a:endParaRPr lang="ru-RU" sz="1200" dirty="0">
              <a:solidFill>
                <a:schemeClr val="tx1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 rot="16200000">
            <a:off x="-1031260" y="4148207"/>
            <a:ext cx="3222028" cy="449494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  01.01.2023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745810" y="2446641"/>
            <a:ext cx="1729579" cy="449494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 01.01.2023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26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F15528-21DE-4FAA-801E-634DDDAF4B2B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21" y="1104960"/>
            <a:ext cx="10423979" cy="51192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операций в системе казначейских платежей (ф. 0531377)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2023 году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(ПАССИВ)</a:t>
            </a:r>
            <a:endParaRPr lang="ru-RU" sz="11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8880217" y="2136022"/>
            <a:ext cx="2897370" cy="1098338"/>
          </a:xfrm>
          <a:prstGeom prst="wedgeRectCallout">
            <a:avLst>
              <a:gd name="adj1" fmla="val -79079"/>
              <a:gd name="adj2" fmla="val 12686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Дополнены строки для отражения операций по управлению остатками ЕКС</a:t>
            </a:r>
            <a:endParaRPr lang="ru-RU" sz="1600" dirty="0">
              <a:solidFill>
                <a:srgbClr val="FF0000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Правая фигурная скобка 12"/>
          <p:cNvSpPr/>
          <p:nvPr/>
        </p:nvSpPr>
        <p:spPr>
          <a:xfrm flipV="1">
            <a:off x="7321906" y="2227553"/>
            <a:ext cx="447869" cy="3849396"/>
          </a:xfrm>
          <a:prstGeom prst="rightBrac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1028699" y="2057397"/>
          <a:ext cx="5848351" cy="429376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288289"/>
                <a:gridCol w="560062"/>
              </a:tblGrid>
              <a:tr h="28551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Средства, привлеченные при управлении остатками средств на едином казначейском счете, всего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160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348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в том числе:</a:t>
                      </a:r>
                      <a:endParaRPr lang="ru-RU" sz="900" b="0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37706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348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средства, привлеченные по кредитным договорам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6941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161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348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средства, привлеченные по договорам репо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6941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162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3488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прочие привлеченные средства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6941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163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8551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Расчеты с кредиторами при управлении остатками средств на едином казначейском счете, всего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170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17448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в том числе:</a:t>
                      </a:r>
                      <a:endParaRPr lang="ru-RU" sz="900" b="0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37706" marR="6603" marT="66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8551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расчеты с кредиторами по уплате процентов, штрафных санкций и прочим выплатам по привлеченным средствам, всего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6941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180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2817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из них:</a:t>
                      </a:r>
                      <a:endParaRPr lang="ru-RU" sz="9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6176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8551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расчеты с кредиторами по уплате процентов по средствам, привлеченным по кредитным договорам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412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181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8551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расчеты с кредиторами по уплате процентов по средствам, привлеченным по договорам репо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412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182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8551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расчеты с кредиторами по уплате штрафных санкций по привлеченным средствам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412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183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2817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расчеты с кредиторами по прочим выплатам по привлеченным средствам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5412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184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85518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расчеты по полученным средствам от выплат по ценным бумагам по договорам репо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6941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190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4159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расчеты с кредиторами по договорам репо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6941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200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4159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расчеты с кредиторами по суммам излишне уплаченных доходов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6941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210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  <a:tr h="24159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прочие расчеты с кредиторами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16941" marR="6603" marT="66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220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03" marR="6603" marT="660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297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F15528-21DE-4FAA-801E-634DDDAF4B2B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21" y="1104960"/>
            <a:ext cx="10423979" cy="51192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операций в системе казначейских платежей (ф. 0531377)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2023 году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(ПАССИВ)</a:t>
            </a:r>
            <a:endParaRPr lang="ru-RU" sz="11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201026" y="2182344"/>
            <a:ext cx="1724402" cy="449494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 01.01.2023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014378" y="2182343"/>
            <a:ext cx="1868190" cy="435585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  01.01.2023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Стрелка вниз 19"/>
          <p:cNvSpPr>
            <a:spLocks/>
          </p:cNvSpPr>
          <p:nvPr/>
        </p:nvSpPr>
        <p:spPr>
          <a:xfrm rot="16200000">
            <a:off x="5550045" y="3351425"/>
            <a:ext cx="1077218" cy="559837"/>
          </a:xfrm>
          <a:prstGeom prst="downArrow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405044"/>
              </p:ext>
            </p:extLst>
          </p:nvPr>
        </p:nvGraphicFramePr>
        <p:xfrm>
          <a:off x="579923" y="2771775"/>
          <a:ext cx="4737100" cy="193357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241468"/>
                <a:gridCol w="495632"/>
              </a:tblGrid>
              <a:tr h="38288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Прочие расчеты и обязательства, всего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170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8288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в том числе:</a:t>
                      </a:r>
                      <a:endParaRPr lang="ru-RU" sz="1000" b="0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5717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8288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средства единого казначейского счета до выяснения принадлежности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2900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171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8288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внебанковские расчеты органов Федерального казначейства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2900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172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0203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прочие расчеты и обязательства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2900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173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17382"/>
              </p:ext>
            </p:extLst>
          </p:nvPr>
        </p:nvGraphicFramePr>
        <p:xfrm>
          <a:off x="6853723" y="2781302"/>
          <a:ext cx="4500077" cy="198119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069131"/>
                <a:gridCol w="430946"/>
              </a:tblGrid>
              <a:tr h="3739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Расчеты по прочим обязательствам системы казначейских платежей, всего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230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673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в том числе:</a:t>
                      </a:r>
                      <a:endParaRPr lang="ru-RU" sz="10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4290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7796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полученные средства по внутриказначейским расчетам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0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231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2589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средства единого казначейского счета до выяснения принадлежности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0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232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687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внебанковские расчеты органов Федерального казначейства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233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673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расчеты по прочим обязательствам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0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234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98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F15528-21DE-4FAA-801E-634DDDAF4B2B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21" y="1104960"/>
            <a:ext cx="10423979" cy="51192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операций в системе казначейских платежей (ф. 0531377)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2023 году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(ПАССИВ)</a:t>
            </a:r>
            <a:endParaRPr lang="ru-RU" sz="11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487844"/>
              </p:ext>
            </p:extLst>
          </p:nvPr>
        </p:nvGraphicFramePr>
        <p:xfrm>
          <a:off x="838200" y="2099588"/>
          <a:ext cx="8172450" cy="388725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92777"/>
                <a:gridCol w="1646802"/>
                <a:gridCol w="300119"/>
                <a:gridCol w="838792"/>
                <a:gridCol w="838792"/>
                <a:gridCol w="838792"/>
                <a:gridCol w="838792"/>
                <a:gridCol w="838792"/>
                <a:gridCol w="838792"/>
              </a:tblGrid>
              <a:tr h="203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СПРАВОЧНО:</a:t>
                      </a:r>
                      <a:endParaRPr lang="ru-RU" sz="8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7346" marR="7426" marT="7426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26" marR="7426" marT="74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26" marR="7426" marT="74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26" marR="7426" marT="742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26" marR="7426" marT="742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26" marR="7426" marT="742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26" marR="7426" marT="742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26" marR="7426" marT="7426" marB="0" anchor="b"/>
                </a:tc>
              </a:tr>
              <a:tr h="18393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Средства бюджета Союзного государства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310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</a:tr>
              <a:tr h="18393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в том числе:</a:t>
                      </a:r>
                      <a:endParaRPr lang="ru-RU" sz="8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115" marR="7426" marT="742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sngStrike">
                          <a:effectLst/>
                        </a:rPr>
                        <a:t/>
                      </a:r>
                      <a:br>
                        <a:rPr lang="ru-RU" sz="800" u="none" strike="sngStrike">
                          <a:effectLst/>
                        </a:rPr>
                      </a:br>
                      <a:r>
                        <a:rPr lang="ru-RU" sz="800" u="none" strike="noStrike">
                          <a:effectLst/>
                        </a:rPr>
                        <a:t>311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</a:tr>
              <a:tr h="236490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остаток по счетам № 40816 "Средства бюджета Союзного государства"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7346" marR="7426" marT="742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sng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</a:tr>
              <a:tr h="4307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остаток по счетам № 40116 "Средства для выдачи и внесения наличных денег и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осуществления расчетов по отдельным операциям"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7346" marR="7426" marT="742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312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</a:tr>
              <a:tr h="29001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Остатки средств (с учетом сумм привлечений на единый счет федерального бюджета)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320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</a:tr>
              <a:tr h="23649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в том числе:</a:t>
                      </a:r>
                      <a:endParaRPr lang="ru-RU" sz="8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115" marR="7426" marT="742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321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</a:tr>
              <a:tr h="290015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остаток средств бюджета Фонда пенсионного и социального страхования Российской Федерации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7346" marR="7426" marT="742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</a:tr>
              <a:tr h="3021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остаток средств бюджета Федерального фонда обязательного медицинского страхования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7346" marR="7426" marT="742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322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</a:tr>
              <a:tr h="290015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остаток средств поступающих во временное распоряжение получателей средств федерального бюджета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7346" marR="7426" marT="742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323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</a:tr>
              <a:tr h="1576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остаток средств федеральных бюджетных и автономных учреждений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7346" marR="7426" marT="742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324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</a:tr>
              <a:tr h="459841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остатки средств  участников казначейского сопровождения, источником финансового обеспечения которых являются средства федерального бюджета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7346" marR="7426" marT="742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325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</a:tr>
              <a:tr h="4307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остатки средств получателей средств из бюджета, источником финансового обеспечения которых являются средства федерального бюджета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7346" marR="7426" marT="742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326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26" marR="7426" marT="7426" marB="0" anchor="ctr"/>
                </a:tc>
              </a:tr>
            </a:tbl>
          </a:graphicData>
        </a:graphic>
      </p:graphicFrame>
      <p:sp>
        <p:nvSpPr>
          <p:cNvPr id="13" name="Прямоугольная выноска 12"/>
          <p:cNvSpPr/>
          <p:nvPr/>
        </p:nvSpPr>
        <p:spPr>
          <a:xfrm>
            <a:off x="9410699" y="2349237"/>
            <a:ext cx="2490712" cy="795960"/>
          </a:xfrm>
          <a:prstGeom prst="wedgeRectCallout">
            <a:avLst>
              <a:gd name="adj1" fmla="val -66459"/>
              <a:gd name="adj2" fmla="val 287213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Дополнены строки</a:t>
            </a:r>
            <a:endParaRPr lang="ru-RU" sz="1600" dirty="0">
              <a:solidFill>
                <a:srgbClr val="FF0000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7725" y="4476750"/>
            <a:ext cx="8153400" cy="15049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29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F15528-21DE-4FAA-801E-634DDDAF4B2B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21" y="1104960"/>
            <a:ext cx="10423979" cy="51192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операций в системе казначейских платежей (ф. 0531377)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2023 году </a:t>
            </a:r>
            <a:endParaRPr lang="ru-RU" sz="11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085780"/>
              </p:ext>
            </p:extLst>
          </p:nvPr>
        </p:nvGraphicFramePr>
        <p:xfrm>
          <a:off x="438151" y="2349237"/>
          <a:ext cx="11058523" cy="346101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33929"/>
                <a:gridCol w="393082"/>
                <a:gridCol w="1547763"/>
                <a:gridCol w="1498628"/>
                <a:gridCol w="1501699"/>
                <a:gridCol w="1449493"/>
                <a:gridCol w="1216100"/>
                <a:gridCol w="1117829"/>
              </a:tblGrid>
              <a:tr h="179085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Информация по суммам привлеченных средств на уровень бюджетов субъектов Российской Федерации (местных бюджетов) 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085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1790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Показатель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Код строки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Источник привлечения денежных средств на единые счета бюджета субъектов РФ (местных бюджетов)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Итого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15239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средства, поступающие во временное распоряжение получателей средств бюджетов субъектов Российской Федерации (местных бюджетов)</a:t>
                      </a:r>
                      <a:br>
                        <a:rPr lang="ru-RU" sz="900" u="none" strike="noStrike">
                          <a:effectLst/>
                        </a:rPr>
                      </a:b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средства бюджетных, автономных учреждений субъектов Российской Федерации (местных бюджетов)</a:t>
                      </a:r>
                      <a:br>
                        <a:rPr lang="ru-RU" sz="900" u="none" strike="noStrike">
                          <a:effectLst/>
                        </a:rPr>
                      </a:b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средства участников казначейского сопровождения, источником финансового обеспечения которых являются средства бюджетов субъектов Российской Федерации (местных бюджетов)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средства получателей средств из бюджета, источником финансового обеспечения которых являются средства бюджетов субъектов Российской Федерации (местных бюджетов)</a:t>
                      </a:r>
                      <a:br>
                        <a:rPr lang="ru-RU" sz="900" u="none" strike="noStrike">
                          <a:effectLst/>
                        </a:rPr>
                      </a:b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средства бюджетов территориальных фондов обязательного медицинского страхования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51531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Суммы привлеченных средств на единые счета бюджетов субъектов Российской Федерации (местных бюджетов) 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400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17908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из них:</a:t>
                      </a:r>
                      <a:endParaRPr lang="ru-RU" sz="9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424" marR="8952" marT="8952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410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34719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на единые счета бюджета субъектов Российской Федерации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14848" marR="8952" marT="8952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08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на единые счета местных бюджетов 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14848" marR="8952" marT="895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420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</a:tr>
            </a:tbl>
          </a:graphicData>
        </a:graphic>
      </p:graphicFrame>
      <p:pic>
        <p:nvPicPr>
          <p:cNvPr id="11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165" y="1779194"/>
            <a:ext cx="494876" cy="42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006021" y="1727098"/>
            <a:ext cx="10423979" cy="511929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Раздел «Информация по суммам привлеченных средств на уровень бюджетов субъектов РФ (местных бюджетов)</a:t>
            </a:r>
            <a:endParaRPr lang="ru-RU" sz="11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48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F15528-21DE-4FAA-801E-634DDDAF4B2B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3529498" y="274377"/>
            <a:ext cx="8479622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339278"/>
              </p:ext>
            </p:extLst>
          </p:nvPr>
        </p:nvGraphicFramePr>
        <p:xfrm>
          <a:off x="438151" y="2711187"/>
          <a:ext cx="11058523" cy="346101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33929"/>
                <a:gridCol w="393082"/>
                <a:gridCol w="1547763"/>
                <a:gridCol w="1498628"/>
                <a:gridCol w="1501699"/>
                <a:gridCol w="1449493"/>
                <a:gridCol w="1216100"/>
                <a:gridCol w="1117829"/>
              </a:tblGrid>
              <a:tr h="179085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Информация по суммам привлеченных средств на уровень бюджетов субъектов Российской Федерации (местных бюджетов) 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085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1790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Показатель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Код строки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Источник привлечения денежных средств на единые счета бюджета субъектов РФ (местных бюджетов)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Итого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15239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средства, поступающие во временное распоряжение получателей средств бюджетов субъектов Российской Федерации (местных бюджетов)</a:t>
                      </a:r>
                      <a:br>
                        <a:rPr lang="ru-RU" sz="900" u="none" strike="noStrike">
                          <a:effectLst/>
                        </a:rPr>
                      </a:b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средства бюджетных, автономных учреждений субъектов Российской Федерации (местных бюджетов)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средства участников казначейского сопровождения, источником финансового обеспечения которых являются средства бюджетов субъектов Российской Федерации (местных бюджетов)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средства получателей средств из бюджета, источником финансового обеспечения которых являются средства бюджетов субъектов Российской Федерации (местных бюджетов)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средства бюджетов территориальных фондов обязательного медицинского страхования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51531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Суммы привлеченных средств на единые счета бюджетов субъектов Российской Федерации (местных бюджетов)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400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17908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из них:</a:t>
                      </a:r>
                      <a:endParaRPr lang="ru-RU" sz="900" b="0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424" marR="8952" marT="8952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410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34719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на единые счета бюджета субъектов Российской Федерации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14848" marR="8952" marT="8952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08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на единые счета местных бюджетов 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14848" marR="8952" marT="895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420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47675" y="5648325"/>
            <a:ext cx="11039475" cy="5429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47675" y="1037582"/>
            <a:ext cx="11039475" cy="1477328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         Стр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. 410: остаток привлеченных средств на казначейские счета №  3221</a:t>
            </a:r>
          </a:p>
          <a:p>
            <a:pPr algn="ctr"/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Стр. 420: остаток привлеченных средств на казначейские счета № 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3231 (без разреза бюджетов)</a:t>
            </a:r>
          </a:p>
          <a:p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b="1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остаток на начало года</a:t>
            </a:r>
            <a:r>
              <a:rPr lang="ru-RU" sz="1600" b="1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       </a:t>
            </a:r>
            <a:r>
              <a:rPr lang="ru-RU" b="1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сумма привлеченных средств за текущий финансовый год </a:t>
            </a:r>
          </a:p>
          <a:p>
            <a:pPr algn="ctr"/>
            <a:r>
              <a:rPr lang="ru-RU" sz="1600" b="1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                                                                </a:t>
            </a:r>
            <a:r>
              <a:rPr lang="ru-RU" b="1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сумма </a:t>
            </a:r>
            <a:r>
              <a:rPr lang="ru-RU" b="1" dirty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возврата привлеченных </a:t>
            </a:r>
            <a:r>
              <a:rPr lang="ru-RU" b="1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средств за текущий финансовый год</a:t>
            </a:r>
            <a:endParaRPr lang="ru-RU" b="1" dirty="0"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4" name="Равно 23"/>
          <p:cNvSpPr/>
          <p:nvPr/>
        </p:nvSpPr>
        <p:spPr>
          <a:xfrm>
            <a:off x="5438554" y="1628775"/>
            <a:ext cx="581246" cy="293192"/>
          </a:xfrm>
          <a:prstGeom prst="mathEqual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Плюс 25"/>
          <p:cNvSpPr/>
          <p:nvPr/>
        </p:nvSpPr>
        <p:spPr>
          <a:xfrm>
            <a:off x="4053373" y="1943099"/>
            <a:ext cx="295275" cy="273469"/>
          </a:xfrm>
          <a:prstGeom prst="mathPlu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Минус 29"/>
          <p:cNvSpPr/>
          <p:nvPr/>
        </p:nvSpPr>
        <p:spPr>
          <a:xfrm>
            <a:off x="4044802" y="2178468"/>
            <a:ext cx="313372" cy="336132"/>
          </a:xfrm>
          <a:prstGeom prst="mathMinu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558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53" y="191219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6054291" y="186520"/>
            <a:ext cx="5914498" cy="6771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Особенности применения классификации источников финансирования дефицитов бюджетов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27</a:t>
            </a:fld>
            <a:endParaRPr lang="ru-RU" dirty="0"/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324854" y="1076585"/>
            <a:ext cx="11457572" cy="123110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algn="just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Приказ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Минфина России от 24.05.2022 N 82н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«О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Порядке формирования и применения кодов бюджетной классификации Российской Федерации, их структуре и принципах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назначения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</a:p>
          <a:p>
            <a:pPr algn="l"/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Приказ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Минфина России от 18.11.2022 N 176н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«О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внесении изменений в приказ Министерства финансов Российской Федерации №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82н»</a:t>
            </a:r>
            <a:endParaRPr lang="ru-RU" sz="1600" b="0" dirty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7403" y="2457202"/>
            <a:ext cx="11544300" cy="380072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Финансовый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орган субъекта Российской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 (муниципального образования)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утверждает обособленные коды видов источников финансирования дефицита бюджета субъекта Российской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коду классификации источников финансирования дефицита бюджета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000 01 06 10 02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ХХ </a:t>
            </a:r>
            <a:r>
              <a:rPr lang="ru-RU" sz="1400" b="1" u="sng" dirty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0000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550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400" b="1" u="sng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0001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счет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привлечения на единый счет бюджета субъекта  Российской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 (местного бюджета)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остатков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средств на казначейских счетах для осуществления и отражения операций с денежными средствами, поступающими во временное распоряжение получателей средств бюджета субъекта Российской Федерации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0002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-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счет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привлечения на единый счет бюджета субъекта Российской Федерации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(местного бюджета)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остатков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средств на казначейских счетах для осуществления и отражения операций с денежными средствами бюджетных и автономных учреждений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открытых финансовому органу субъекта Российской Федерации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0003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-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счет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привлечения на единый счет бюджета субъекта Российской Федерации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остатков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средств на единых счетах бюджетов государственных внебюджетных фондов, открытых органу управления территориальным государственным внебюджетным фондом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0004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-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счет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привлечения на единый счет бюджета субъекта Российской Федерации (местного бюджета)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остатков средств на казначейских счетах для осуществления и отражения операций с денежными средствами получателей средств из бюджета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0005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-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счет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привлечения на единый счет бюджета субъекта Российской Федерации (местного бюджета)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остатков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средств на казначейских счетах для осуществления и отражения операций с денежными средствами участников казначейского сопровождения, открытых финансовому органу субъекта Российской Федерации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38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203913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10600" y="6383490"/>
            <a:ext cx="2743200" cy="365125"/>
          </a:xfrm>
          <a:noFill/>
        </p:spPr>
        <p:txBody>
          <a:bodyPr/>
          <a:lstStyle/>
          <a:p>
            <a:fld id="{B6F15528-21DE-4FAA-801E-634DDDAF4B2B}" type="slidenum">
              <a:rPr lang="ru-RU" smtClean="0"/>
              <a:pPr/>
              <a:t>28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467819"/>
              </p:ext>
            </p:extLst>
          </p:nvPr>
        </p:nvGraphicFramePr>
        <p:xfrm>
          <a:off x="438151" y="2282562"/>
          <a:ext cx="11058523" cy="346101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33929"/>
                <a:gridCol w="393082"/>
                <a:gridCol w="1547763"/>
                <a:gridCol w="1498628"/>
                <a:gridCol w="1501699"/>
                <a:gridCol w="1449493"/>
                <a:gridCol w="1216100"/>
                <a:gridCol w="1117829"/>
              </a:tblGrid>
              <a:tr h="179085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Информация по суммам привлеченных средств на уровень бюджетов субъектов Российской Федерации (местных бюджетов) 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085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1790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Показатель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Код строки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Источник привлечения денежных средств на единые счета бюджета субъектов РФ (местных бюджетов)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Итого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15239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средства, поступающие во временное распоряжение получателей средств бюджетов субъектов Российской Федерации (местных бюджетов)</a:t>
                      </a:r>
                      <a:br>
                        <a:rPr lang="ru-RU" sz="900" u="none" strike="noStrike">
                          <a:effectLst/>
                        </a:rPr>
                      </a:b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средства бюджетных, автономных учреждений субъектов Российской Федерации (местных бюджетов)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средства участников казначейского сопровождения, источником финансового обеспечения которых являются средства бюджетов субъектов Российской Федерации (местных бюджетов)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средства получателей средств из бюджета, источником финансового обеспечения которых являются средства бюджетов субъектов Российской Федерации (местных бюджетов)</a:t>
                      </a:r>
                      <a:br>
                        <a:rPr lang="ru-RU" sz="900" u="none" strike="noStrike">
                          <a:effectLst/>
                        </a:rPr>
                      </a:b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средства бюджетов территориальных фондов обязательного медицинского страхования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51531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Суммы привлеченных средств на единые счета бюджетов субъектов Российской Федерации (местных бюджетов) 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400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17908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из них:</a:t>
                      </a:r>
                      <a:endParaRPr lang="ru-RU" sz="9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7424" marR="8952" marT="8952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410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</a:tr>
              <a:tr h="34719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на единые счета бюджета субъектов Российской Федерации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14848" marR="8952" marT="8952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08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на единые счета местных бюджетов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14848" marR="8952" marT="895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420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52" marR="8952" marT="8952" marB="0" anchor="b"/>
                </a:tc>
              </a:tr>
            </a:tbl>
          </a:graphicData>
        </a:graphic>
      </p:graphicFrame>
      <p:sp>
        <p:nvSpPr>
          <p:cNvPr id="15" name="Прямоугольная выноска 14"/>
          <p:cNvSpPr/>
          <p:nvPr/>
        </p:nvSpPr>
        <p:spPr>
          <a:xfrm>
            <a:off x="1631042" y="1143000"/>
            <a:ext cx="2665218" cy="737684"/>
          </a:xfrm>
          <a:prstGeom prst="wedgeRectCallout">
            <a:avLst>
              <a:gd name="adj1" fmla="val 45607"/>
              <a:gd name="adj2" fmla="val 17669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Гр. 3: средства, привлеченные с КС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№ 3222, № 3232</a:t>
            </a:r>
          </a:p>
          <a:p>
            <a:pPr algn="ctr"/>
            <a:r>
              <a:rPr lang="ru-RU" sz="1100" i="1" dirty="0" smtClean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(код </a:t>
            </a:r>
            <a:r>
              <a:rPr lang="ru-RU" sz="1100" i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 01 06 10 02 ХХ </a:t>
            </a:r>
            <a:r>
              <a:rPr lang="ru-RU" sz="1100" i="1" u="sng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</a:t>
            </a:r>
            <a:r>
              <a:rPr lang="ru-RU" sz="1100" b="1" i="1" u="sng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ru-RU" sz="1100" i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550)</a:t>
            </a:r>
            <a:endParaRPr lang="ru-RU" sz="1100" i="1" dirty="0">
              <a:solidFill>
                <a:schemeClr val="tx1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Прямоугольная выноска 16"/>
          <p:cNvSpPr/>
          <p:nvPr/>
        </p:nvSpPr>
        <p:spPr>
          <a:xfrm>
            <a:off x="4619948" y="1171575"/>
            <a:ext cx="2343150" cy="725526"/>
          </a:xfrm>
          <a:prstGeom prst="wedgeRectCallout">
            <a:avLst>
              <a:gd name="adj1" fmla="val 58585"/>
              <a:gd name="adj2" fmla="val 177085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Гр. 5: средства, привлеченные с КС № 3225, № 3235</a:t>
            </a:r>
          </a:p>
          <a:p>
            <a:pPr algn="ctr"/>
            <a:r>
              <a:rPr lang="ru-RU" sz="1100" i="1" dirty="0" smtClean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(код </a:t>
            </a:r>
            <a:r>
              <a:rPr lang="ru-RU" sz="11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 01 06 10 02 ХХ </a:t>
            </a:r>
            <a:r>
              <a:rPr lang="ru-RU" sz="1100" i="1" u="sng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</a:t>
            </a:r>
            <a:r>
              <a:rPr lang="ru-RU" sz="1100" b="1" i="1" u="sng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</a:t>
            </a:r>
            <a:r>
              <a:rPr lang="ru-RU" sz="1100" i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550)</a:t>
            </a:r>
            <a:endParaRPr lang="ru-RU" sz="1100" i="1" dirty="0">
              <a:solidFill>
                <a:schemeClr val="tx1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Прямоугольная выноска 17"/>
          <p:cNvSpPr/>
          <p:nvPr/>
        </p:nvSpPr>
        <p:spPr>
          <a:xfrm>
            <a:off x="6353175" y="4676775"/>
            <a:ext cx="2343150" cy="737684"/>
          </a:xfrm>
          <a:prstGeom prst="wedgeRectCallout">
            <a:avLst>
              <a:gd name="adj1" fmla="val 32569"/>
              <a:gd name="adj2" fmla="val -13129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Гр. 6: средства, привлеченные с КС № 3226, № 3236</a:t>
            </a:r>
          </a:p>
          <a:p>
            <a:pPr algn="ctr"/>
            <a:r>
              <a:rPr lang="ru-RU" sz="1100" i="1" dirty="0" smtClean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(код </a:t>
            </a:r>
            <a:r>
              <a:rPr lang="ru-RU" sz="11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 01 06 10 02 ХХ </a:t>
            </a:r>
            <a:r>
              <a:rPr lang="ru-RU" sz="1100" i="1" u="sng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</a:t>
            </a:r>
            <a:r>
              <a:rPr lang="ru-RU" sz="1100" b="1" i="1" u="sng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</a:t>
            </a:r>
            <a:r>
              <a:rPr lang="ru-RU" sz="1100" i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550)</a:t>
            </a:r>
            <a:endParaRPr lang="ru-RU" sz="1100" i="1" dirty="0">
              <a:solidFill>
                <a:schemeClr val="tx1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Прямоугольная выноска 18"/>
          <p:cNvSpPr/>
          <p:nvPr/>
        </p:nvSpPr>
        <p:spPr>
          <a:xfrm>
            <a:off x="7295827" y="1206911"/>
            <a:ext cx="2343150" cy="709240"/>
          </a:xfrm>
          <a:prstGeom prst="wedgeRectCallout">
            <a:avLst>
              <a:gd name="adj1" fmla="val 58179"/>
              <a:gd name="adj2" fmla="val 175998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Гр. 7: средства, привлеченные с КС № 3271</a:t>
            </a:r>
          </a:p>
          <a:p>
            <a:pPr algn="ctr"/>
            <a:r>
              <a:rPr lang="ru-RU" sz="1100" i="1" dirty="0" smtClean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(код </a:t>
            </a:r>
            <a:r>
              <a:rPr lang="ru-RU" sz="11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 01 06 10 02 ХХ </a:t>
            </a:r>
            <a:r>
              <a:rPr lang="ru-RU" sz="1100" i="1" u="sng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</a:t>
            </a:r>
            <a:r>
              <a:rPr lang="ru-RU" sz="1100" b="1" i="1" u="sng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</a:t>
            </a:r>
            <a:r>
              <a:rPr lang="ru-RU" sz="1100" i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550)</a:t>
            </a:r>
            <a:endParaRPr lang="ru-RU" sz="1100" i="1" dirty="0">
              <a:solidFill>
                <a:schemeClr val="tx1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Прямоугольная выноска 19"/>
          <p:cNvSpPr/>
          <p:nvPr/>
        </p:nvSpPr>
        <p:spPr>
          <a:xfrm>
            <a:off x="3257550" y="4676775"/>
            <a:ext cx="2505398" cy="737684"/>
          </a:xfrm>
          <a:prstGeom prst="wedgeRectCallout">
            <a:avLst>
              <a:gd name="adj1" fmla="val 32520"/>
              <a:gd name="adj2" fmla="val -134482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Гр. 4: средства, привлеченные с КС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№ 3224, № 3234</a:t>
            </a:r>
          </a:p>
          <a:p>
            <a:pPr algn="ctr"/>
            <a:r>
              <a:rPr lang="ru-RU" sz="1100" i="1" dirty="0">
                <a:solidFill>
                  <a:schemeClr val="tx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(код </a:t>
            </a:r>
            <a:r>
              <a:rPr lang="ru-RU" sz="11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 01 06 10 02 ХХ </a:t>
            </a:r>
            <a:r>
              <a:rPr lang="ru-RU" sz="11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</a:t>
            </a:r>
            <a:r>
              <a:rPr lang="ru-RU" sz="1100" b="1" i="1" u="sng" dirty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  <a:r>
              <a:rPr lang="ru-RU" sz="11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550)</a:t>
            </a:r>
            <a:endParaRPr lang="ru-RU" sz="1100" i="1" dirty="0">
              <a:solidFill>
                <a:schemeClr val="tx1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57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4"/>
          </p:nvPr>
        </p:nvSpPr>
        <p:spPr>
          <a:xfrm>
            <a:off x="532827" y="1009187"/>
            <a:ext cx="11368584" cy="498598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>
                <a:latin typeface="Segoe UI Light" panose="020B0502040204020203" pitchFamily="34" charset="0"/>
                <a:cs typeface="Segoe UI Light" panose="020B0502040204020203" pitchFamily="34" charset="0"/>
              </a:rPr>
              <a:t>ТОФК не позднее 01.02.2023 необходимо осуществить выверку сумм остатков денежных средств, привлеченных на казначейские </a:t>
            </a:r>
            <a:r>
              <a:rPr lang="ru-RU" sz="18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счета на начало 2023 года с финансовым органом</a:t>
            </a:r>
            <a:endParaRPr lang="ru-RU" sz="1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769" y="2816472"/>
            <a:ext cx="2033588" cy="738664"/>
          </a:xfrm>
          <a:prstGeom prst="rect">
            <a:avLst/>
          </a:prstGeom>
          <a:ln w="19050">
            <a:solidFill>
              <a:srgbClr val="FFFF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Рекомендованная форма для выверки остатков</a:t>
            </a:r>
            <a:endParaRPr lang="ru-RU" sz="1400" dirty="0">
              <a:solidFill>
                <a:srgbClr val="FF0000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Нижний колонтитул 3"/>
          <p:cNvSpPr>
            <a:spLocks noGrp="1"/>
          </p:cNvSpPr>
          <p:nvPr>
            <p:ph type="ftr" sz="quarter" idx="4294967295"/>
          </p:nvPr>
        </p:nvSpPr>
        <p:spPr>
          <a:xfrm>
            <a:off x="390525" y="6034237"/>
            <a:ext cx="10165080" cy="57228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/>
            <a:r>
              <a:rPr lang="ru-RU" sz="1200" baseline="30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______________________________________</a:t>
            </a:r>
          </a:p>
          <a:p>
            <a:pPr algn="just"/>
            <a:r>
              <a:rPr lang="ru-RU" baseline="30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П. 8 Письма ФК от _______№___________________________________</a:t>
            </a:r>
            <a:endParaRPr lang="ru-RU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19100" y="5242324"/>
            <a:ext cx="11268648" cy="999073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Отражение 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показателей в Информации по остаткам привлеченных средств </a:t>
            </a:r>
            <a:r>
              <a:rPr lang="ru-RU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учетом сумм остатков привлеченных средств на начало 2023 года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осуществляется 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ТОФК,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начиная 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</a:t>
            </a:r>
            <a:r>
              <a:rPr lang="ru-RU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Оперативного 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баланса за </a:t>
            </a:r>
            <a:r>
              <a:rPr lang="ru-RU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01.02.2023.</a:t>
            </a:r>
          </a:p>
        </p:txBody>
      </p:sp>
      <p:pic>
        <p:nvPicPr>
          <p:cNvPr id="18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74" y="2091622"/>
            <a:ext cx="637178" cy="547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532" y="1609695"/>
            <a:ext cx="8139112" cy="348572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203913"/>
            <a:ext cx="1402441" cy="54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34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бюджетной отчетности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35663" y="1227295"/>
            <a:ext cx="9643247" cy="538145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Консолидированного отчета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кассовых поступлениях и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выбытиях (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ф. 0503152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30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07069" y="2464067"/>
            <a:ext cx="11630927" cy="381714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4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663" y="2113520"/>
            <a:ext cx="9571674" cy="42728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1221387" y="4287873"/>
            <a:ext cx="2624284" cy="5562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7290252" y="1883145"/>
            <a:ext cx="3706694" cy="935736"/>
          </a:xfrm>
          <a:prstGeom prst="wedgeRectCallout">
            <a:avLst>
              <a:gd name="adj1" fmla="val -141971"/>
              <a:gd name="adj2" fmla="val 22435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14 - 17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разряд кодов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01 06 10 02 ХХ </a:t>
            </a:r>
            <a:r>
              <a:rPr lang="ru-RU" sz="1400" b="1" dirty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0000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550 не обнуляется</a:t>
            </a:r>
            <a:endParaRPr lang="ru-RU" sz="1400" i="1" dirty="0">
              <a:solidFill>
                <a:schemeClr val="tx1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33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676275" y="2533650"/>
            <a:ext cx="11239500" cy="1057275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ru-RU" sz="2100" dirty="0" smtClean="0">
                <a:latin typeface="Segoe UI Light" panose="020B0502040204020203" pitchFamily="34" charset="0"/>
                <a:sym typeface="Helvetica Neue"/>
              </a:rPr>
              <a:t>Справка </a:t>
            </a:r>
            <a:r>
              <a:rPr lang="ru-RU" sz="2100" dirty="0">
                <a:latin typeface="Segoe UI Light" panose="020B0502040204020203" pitchFamily="34" charset="0"/>
                <a:sym typeface="Helvetica Neue"/>
              </a:rPr>
              <a:t>о межбюджетной задолженности </a:t>
            </a:r>
            <a:endParaRPr lang="ru-RU" sz="2100" dirty="0" smtClean="0">
              <a:latin typeface="Segoe UI Light" panose="020B0502040204020203" pitchFamily="34" charset="0"/>
              <a:sym typeface="Helvetica Neue"/>
            </a:endParaRPr>
          </a:p>
          <a:p>
            <a:pPr algn="ctr"/>
            <a:r>
              <a:rPr lang="ru-RU" sz="2100" dirty="0" smtClean="0">
                <a:latin typeface="Segoe UI Light" panose="020B0502040204020203" pitchFamily="34" charset="0"/>
                <a:sym typeface="Helvetica Neue"/>
              </a:rPr>
              <a:t>по </a:t>
            </a:r>
            <a:r>
              <a:rPr lang="ru-RU" sz="2100" dirty="0">
                <a:latin typeface="Segoe UI Light" panose="020B0502040204020203" pitchFamily="34" charset="0"/>
                <a:sym typeface="Helvetica Neue"/>
              </a:rPr>
              <a:t>поступлениям в бюджетную систему Российской </a:t>
            </a:r>
            <a:r>
              <a:rPr lang="ru-RU" sz="2100" dirty="0" smtClean="0">
                <a:latin typeface="Segoe UI Light" panose="020B0502040204020203" pitchFamily="34" charset="0"/>
                <a:sym typeface="Helvetica Neue"/>
              </a:rPr>
              <a:t>Федерации  (ф. 0521441)</a:t>
            </a:r>
          </a:p>
          <a:p>
            <a:pPr algn="ctr"/>
            <a:r>
              <a:rPr lang="ru-RU" sz="1800" dirty="0" smtClean="0">
                <a:latin typeface="Segoe UI Light" panose="020B0502040204020203" pitchFamily="34" charset="0"/>
                <a:sym typeface="Helvetica Neue"/>
              </a:rPr>
              <a:t> </a:t>
            </a:r>
          </a:p>
          <a:p>
            <a:pPr algn="ctr"/>
            <a:r>
              <a:rPr lang="ru-RU" sz="1800" b="0" dirty="0" smtClean="0">
                <a:latin typeface="Segoe UI Light" panose="020B0502040204020203" pitchFamily="34" charset="0"/>
                <a:sym typeface="Helvetica Neue"/>
              </a:rPr>
              <a:t>начиная с отчетности на 01.01.2024 – </a:t>
            </a:r>
            <a:r>
              <a:rPr lang="ru-RU" sz="1800" dirty="0" smtClean="0">
                <a:latin typeface="Segoe UI Light" panose="020B0502040204020203" pitchFamily="34" charset="0"/>
                <a:sym typeface="Helvetica Neue"/>
              </a:rPr>
              <a:t>ТОФК не составляется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31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14" name="Заголовок 2"/>
          <p:cNvSpPr txBox="1">
            <a:spLocks/>
          </p:cNvSpPr>
          <p:nvPr/>
        </p:nvSpPr>
        <p:spPr>
          <a:xfrm>
            <a:off x="5800725" y="293322"/>
            <a:ext cx="6257030" cy="498598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dirty="0">
                <a:latin typeface="Segoe UI Light" panose="020B0502040204020203" pitchFamily="34" charset="0"/>
                <a:sym typeface="Helvetica Neue"/>
              </a:rPr>
              <a:t>Исправление учетных данных отчетного финансового года</a:t>
            </a:r>
          </a:p>
        </p:txBody>
      </p:sp>
      <p:pic>
        <p:nvPicPr>
          <p:cNvPr id="9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594" y="2325857"/>
            <a:ext cx="447083" cy="447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34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723014" y="1484426"/>
            <a:ext cx="8442251" cy="498598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 lnSpcReduction="10000"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ru-RU" dirty="0" smtClean="0">
                <a:latin typeface="Segoe UI Light" panose="020B0502040204020203" pitchFamily="34" charset="0"/>
                <a:sym typeface="Helvetica Neue"/>
              </a:rPr>
              <a:t>Сроки принятия уточнений показателей </a:t>
            </a:r>
          </a:p>
          <a:p>
            <a:pPr algn="l"/>
            <a:r>
              <a:rPr lang="ru-RU" dirty="0" smtClean="0">
                <a:latin typeface="Segoe UI Light" panose="020B0502040204020203" pitchFamily="34" charset="0"/>
                <a:sym typeface="Helvetica Neue"/>
              </a:rPr>
              <a:t>на лицевых счетах после отчетной даты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34058" y="2115867"/>
            <a:ext cx="84170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sz="2600"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ru-RU" dirty="0"/>
              <a:t>по месту открытия лицевого счета  по обращению в ТОФК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9405" y="4044987"/>
            <a:ext cx="1068631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+mj-lt"/>
                <a:cs typeface="Segoe UI Light" panose="020B0502040204020203" pitchFamily="34" charset="0"/>
              </a:rPr>
              <a:t>по обращению ГРБС, ФО, ГВБФ в Федеральное казначейство</a:t>
            </a:r>
          </a:p>
          <a:p>
            <a:pPr algn="ctr"/>
            <a:r>
              <a:rPr lang="ru-RU" sz="2600" dirty="0">
                <a:solidFill>
                  <a:srgbClr val="FF0000"/>
                </a:solidFill>
                <a:latin typeface="+mj-lt"/>
                <a:cs typeface="Segoe UI Light" panose="020B0502040204020203" pitchFamily="34" charset="0"/>
              </a:rPr>
              <a:t> </a:t>
            </a:r>
            <a:r>
              <a:rPr lang="ru-RU" sz="2600" dirty="0">
                <a:latin typeface="+mj-lt"/>
                <a:cs typeface="Segoe UI Light" panose="020B0502040204020203" pitchFamily="34" charset="0"/>
              </a:rPr>
              <a:t>в исключительных случаях с </a:t>
            </a:r>
            <a:r>
              <a:rPr lang="ru-RU" sz="2600" dirty="0" smtClean="0">
                <a:latin typeface="+mj-lt"/>
                <a:cs typeface="Segoe UI Light" panose="020B0502040204020203" pitchFamily="34" charset="0"/>
              </a:rPr>
              <a:t>обоснованием </a:t>
            </a:r>
          </a:p>
          <a:p>
            <a:pPr algn="ctr"/>
            <a:r>
              <a:rPr lang="ru-RU" sz="2600" dirty="0" smtClean="0">
                <a:latin typeface="+mj-lt"/>
                <a:cs typeface="Segoe UI Light" panose="020B0502040204020203" pitchFamily="34" charset="0"/>
              </a:rPr>
              <a:t>необходимости внесения изменений </a:t>
            </a:r>
            <a:endParaRPr lang="ru-RU" sz="2600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26148" y="3161133"/>
            <a:ext cx="4895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+mj-lt"/>
              </a:rPr>
              <a:t>2</a:t>
            </a:r>
            <a:r>
              <a:rPr lang="ru-RU" sz="2400" b="1" dirty="0">
                <a:latin typeface="+mj-lt"/>
              </a:rPr>
              <a:t>3 января 2023 </a:t>
            </a:r>
            <a:r>
              <a:rPr lang="ru-RU" sz="2400" b="1" dirty="0" smtClean="0">
                <a:latin typeface="+mj-lt"/>
              </a:rPr>
              <a:t>года (включительно) </a:t>
            </a:r>
            <a:endParaRPr lang="ru-RU" sz="2400" dirty="0"/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10800000">
            <a:off x="929820" y="2491082"/>
            <a:ext cx="3496328" cy="833756"/>
          </a:xfrm>
          <a:prstGeom prst="bentConnector3">
            <a:avLst>
              <a:gd name="adj1" fmla="val 113203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38401" y="2741153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д</a:t>
            </a:r>
            <a:r>
              <a:rPr lang="ru-RU" i="1" dirty="0" smtClean="0"/>
              <a:t>о наступления:</a:t>
            </a:r>
            <a:endParaRPr lang="ru-RU" i="1" dirty="0"/>
          </a:p>
        </p:txBody>
      </p:sp>
      <p:cxnSp>
        <p:nvCxnSpPr>
          <p:cNvPr id="13" name="Соединительная линия уступом 12"/>
          <p:cNvCxnSpPr/>
          <p:nvPr/>
        </p:nvCxnSpPr>
        <p:spPr>
          <a:xfrm rot="10800000" flipV="1">
            <a:off x="863600" y="3493027"/>
            <a:ext cx="3562548" cy="998236"/>
          </a:xfrm>
          <a:prstGeom prst="bentConnector3">
            <a:avLst>
              <a:gd name="adj1" fmla="val 11107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125133" y="3644157"/>
            <a:ext cx="2675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после наступления:</a:t>
            </a:r>
            <a:endParaRPr lang="ru-RU" i="1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32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14" name="Заголовок 2"/>
          <p:cNvSpPr txBox="1">
            <a:spLocks/>
          </p:cNvSpPr>
          <p:nvPr/>
        </p:nvSpPr>
        <p:spPr>
          <a:xfrm>
            <a:off x="5800725" y="293322"/>
            <a:ext cx="6257030" cy="498598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dirty="0">
                <a:latin typeface="Segoe UI Light" panose="020B0502040204020203" pitchFamily="34" charset="0"/>
                <a:sym typeface="Helvetica Neue"/>
              </a:rPr>
              <a:t>Исправление учетных данных отчетного финансового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160806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49895" y="1843170"/>
            <a:ext cx="1058049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В случае несвоевременной обработки (принятия к учету) ТОФК первичных учетных документов (далее – распоряжения), в том числе возникшей по причине некорректного функционирования в информационных системах Федерального казначейства процесса информационного обмена при осуществлении ТОФК операций по казначейским счетам, при поступлении в ТОФК распоряжений, в которых дата исполнения распоряжения (списания со счета плательщика) соответствует дате 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2022 </a:t>
            </a:r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года, данные распоряжения необходимо отражать на казначейском счете, указанном в распоряжении, </a:t>
            </a:r>
            <a:r>
              <a:rPr lang="ru-RU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датой </a:t>
            </a:r>
            <a:r>
              <a:rPr lang="ru-RU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31 декабря 2022 </a:t>
            </a:r>
            <a:r>
              <a:rPr lang="ru-RU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года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Заключение счетов по операциям без дополнительного периода – </a:t>
            </a:r>
            <a:r>
              <a:rPr lang="ru-RU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датой 31 декабря 2022 года</a:t>
            </a:r>
          </a:p>
          <a:p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33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5800725" y="293322"/>
            <a:ext cx="6257030" cy="498598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dirty="0">
                <a:latin typeface="Segoe UI Light" panose="020B0502040204020203" pitchFamily="34" charset="0"/>
                <a:sym typeface="Helvetica Neue"/>
              </a:rPr>
              <a:t>Исправление учетных данных отчетного финансового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01856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05767" y="1564893"/>
            <a:ext cx="10448033" cy="10125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Казначейский учет операций на л/с иных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ПБС (перерегистрация бюджетных обязательств)</a:t>
            </a:r>
          </a:p>
          <a:p>
            <a:pPr lvl="0" algn="ctr"/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Письмо  Федерального казначейства  от  23.11.2021 № 07-04-05/02-28531 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34</a:t>
            </a:fld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390903"/>
              </p:ext>
            </p:extLst>
          </p:nvPr>
        </p:nvGraphicFramePr>
        <p:xfrm>
          <a:off x="754915" y="3179327"/>
          <a:ext cx="10699374" cy="706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1018"/>
                <a:gridCol w="3615267"/>
                <a:gridCol w="3123089"/>
              </a:tblGrid>
              <a:tr h="31516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Операция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Документ основание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Бухгалтерская запись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Инициация нового финансового года</a:t>
                      </a:r>
                      <a:endParaRPr lang="ru-RU" sz="1400" kern="1200" baseline="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Бухгалтерская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 справка (ф. 0504083)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Дт 1 501(3)х3ххх Кт 1 502х1ххх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Скругленный прямоугольник 4"/>
          <p:cNvSpPr/>
          <p:nvPr/>
        </p:nvSpPr>
        <p:spPr>
          <a:xfrm>
            <a:off x="620516" y="6204379"/>
            <a:ext cx="6389884" cy="42527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ctr" anchorCtr="0">
            <a:noAutofit/>
          </a:bodyPr>
          <a:lstStyle/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kern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Письмо  Федерального казначейства  от  23.11.2021 № 07-04-05/02-28531 </a:t>
            </a:r>
            <a:endParaRPr lang="ru-RU" sz="1400" kern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9096375" y="4327436"/>
            <a:ext cx="2432131" cy="1311364"/>
          </a:xfrm>
          <a:prstGeom prst="wedgeRectCallout">
            <a:avLst>
              <a:gd name="adj1" fmla="val -30711"/>
              <a:gd name="adj2" fmla="val -86612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указанием в номере счета  кода соответствующего </a:t>
            </a:r>
            <a:r>
              <a:rPr lang="ru-RU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финансового </a:t>
            </a: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периода </a:t>
            </a:r>
            <a:r>
              <a:rPr lang="ru-RU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которому в текущем финансовом году осуществляется учет ТОФК операций иных </a:t>
            </a: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ПБС</a:t>
            </a:r>
            <a:endParaRPr lang="ru-RU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9525001" y="3565073"/>
            <a:ext cx="114300" cy="2815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0698454" y="3539510"/>
            <a:ext cx="114300" cy="2815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"/>
          <p:cNvSpPr txBox="1">
            <a:spLocks/>
          </p:cNvSpPr>
          <p:nvPr/>
        </p:nvSpPr>
        <p:spPr>
          <a:xfrm>
            <a:off x="4036539" y="176276"/>
            <a:ext cx="7990619" cy="4985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</a:lstStyle>
          <a:p>
            <a:r>
              <a:rPr lang="ru-RU" sz="1600" dirty="0" smtClean="0">
                <a:latin typeface="Segoe UI Light" panose="020B0502040204020203" pitchFamily="34" charset="0"/>
                <a:sym typeface="Helvetica Neue"/>
              </a:rPr>
              <a:t>Подготовка к закрытию года</a:t>
            </a:r>
            <a:endParaRPr lang="ru-RU" sz="1600" dirty="0">
              <a:latin typeface="Segoe UI Light" panose="020B0502040204020203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0463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Порядок применения кодов бюджетной классификации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35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71372" y="1123351"/>
            <a:ext cx="8391531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Внутренние расчеты бюджетных и автономных учреждений текущего финансового года</a:t>
            </a:r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8446" y="5656216"/>
            <a:ext cx="10564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п. 62.4.1, п. 62.5.1 Порядка формирования и применения кодов бюджетной классификации РФ, утвержденного Приказом МФ РФ от 06.06.2019 № 85н</a:t>
            </a:r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0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35" y="5656216"/>
            <a:ext cx="637178" cy="547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640107"/>
              </p:ext>
            </p:extLst>
          </p:nvPr>
        </p:nvGraphicFramePr>
        <p:xfrm>
          <a:off x="746913" y="1846910"/>
          <a:ext cx="10495853" cy="24028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46070"/>
                <a:gridCol w="4249783"/>
              </a:tblGrid>
              <a:tr h="93014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Операция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Статья аналитической группы вида источников финансирования дефицитов бюджетов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053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Выбытие денежных средств в рамках внутренних расчетов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610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Поступление денежных средств </a:t>
                      </a:r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 рамках внутренних расчетов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510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Перечисление возврата полученных денежных средств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510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Зачисление возврата ранее перечисленных средств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610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Прямоугольная выноска 11"/>
          <p:cNvSpPr/>
          <p:nvPr/>
        </p:nvSpPr>
        <p:spPr>
          <a:xfrm>
            <a:off x="6514011" y="4605344"/>
            <a:ext cx="4728755" cy="942021"/>
          </a:xfrm>
          <a:prstGeom prst="wedgeRectCallout">
            <a:avLst>
              <a:gd name="adj1" fmla="val 48825"/>
              <a:gd name="adj2" fmla="val -8791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Операции осуществляются по тем же кодам аналитической группы вида ИФДБ по которым ранее учитывалось перечисление и зачисление денежных средств</a:t>
            </a:r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6913" y="3500842"/>
            <a:ext cx="10495853" cy="7352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21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Порядок применения кодов бюджетной классификации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36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46913" y="1822418"/>
            <a:ext cx="10495853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Возмещение расходов на проезд членам семьи или близким родственникам военнослужащего в случае его тяжелой болезни, на основании статьи 20 Федерального закона № 76-ФЗ «О статусе военнослужащих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</a:p>
          <a:p>
            <a:pPr algn="ctr"/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Стрелка вниз 12"/>
          <p:cNvSpPr>
            <a:spLocks/>
          </p:cNvSpPr>
          <p:nvPr/>
        </p:nvSpPr>
        <p:spPr>
          <a:xfrm>
            <a:off x="4459518" y="2920673"/>
            <a:ext cx="3070642" cy="326142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6912" y="3685905"/>
            <a:ext cx="10495853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anchor="b">
            <a:spAutoFit/>
          </a:bodyPr>
          <a:lstStyle/>
          <a:p>
            <a:pPr algn="ctr"/>
            <a:r>
              <a:rPr lang="ru-RU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вид расходов 321 </a:t>
            </a:r>
            <a:endParaRPr lang="ru-RU" sz="1600" b="1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«</a:t>
            </a:r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Пособия, компенсации и иные социальные выплаты гражданам, кроме публичных нормативных обязательств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</a:p>
          <a:p>
            <a:pPr algn="ctr"/>
            <a:endParaRPr lang="ru-RU" sz="16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8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Порядок применения кодов бюджетной классификации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37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46912" y="1708561"/>
            <a:ext cx="10495853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Расходы образовательного учреждения на перечисление средств в оздоровительные учреждения в счет оплаты путевок для обеспечения отдыха и лечения 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школьников</a:t>
            </a:r>
          </a:p>
          <a:p>
            <a:pPr algn="ctr"/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Стрелка вниз 12"/>
          <p:cNvSpPr>
            <a:spLocks/>
          </p:cNvSpPr>
          <p:nvPr/>
        </p:nvSpPr>
        <p:spPr>
          <a:xfrm>
            <a:off x="4459518" y="2920673"/>
            <a:ext cx="3070642" cy="326142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6912" y="3552899"/>
            <a:ext cx="10495853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anchor="b">
            <a:spAutoFit/>
          </a:bodyPr>
          <a:lstStyle/>
          <a:p>
            <a:pPr algn="ctr"/>
            <a:endParaRPr lang="ru-RU" sz="1600" b="1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вид </a:t>
            </a:r>
            <a:r>
              <a:rPr lang="ru-RU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расходов </a:t>
            </a:r>
            <a:r>
              <a:rPr lang="ru-RU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244 </a:t>
            </a:r>
          </a:p>
          <a:p>
            <a:pPr algn="ctr"/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«Прочая закупка товаров, работ и услуг».</a:t>
            </a:r>
          </a:p>
          <a:p>
            <a:pPr algn="ctr"/>
            <a:endParaRPr lang="ru-RU" sz="16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18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Прочие вопросы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1" y="1114358"/>
            <a:ext cx="11377748" cy="101253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КЛАССИФИКАТОР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внутренних (операционных) казначейских рисков по направлениям деятельности управления Федерального казначейства </a:t>
            </a:r>
            <a:b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субъекту Российской Федерации (субъектам Российской Федерации, находящимся в границах федерального округа)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38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1041" y="2293076"/>
            <a:ext cx="9115425" cy="2857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Скругленный прямоугольник 4"/>
          <p:cNvSpPr/>
          <p:nvPr/>
        </p:nvSpPr>
        <p:spPr>
          <a:xfrm>
            <a:off x="576972" y="5419725"/>
            <a:ext cx="10878395" cy="6223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13970" rIns="20955" bIns="13970" numCol="1" spcCol="1270" anchor="ctr" anchorCtr="0">
            <a:noAutofit/>
          </a:bodyPr>
          <a:lstStyle/>
          <a:p>
            <a:pPr lvl="0" algn="just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kern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Планируется к исключению в  связи с изданием Приказа </a:t>
            </a:r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Федерального казначейства </a:t>
            </a:r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от 15.08.2022 № 228 «О </a:t>
            </a:r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признании утратившими силу отдельных приказов Федерального казначейства по вопросам определения состава и сроков размещения информации на официальных сайтах территориальных органов Федерального казначейства в информационно-телекоммуникационной сети </a:t>
            </a:r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«Интернет».</a:t>
            </a:r>
          </a:p>
          <a:p>
            <a:pPr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Включать в реестр рисков на 2023 год ТОФК не требуется</a:t>
            </a:r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kern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0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466" y="2145239"/>
            <a:ext cx="708902" cy="7089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459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42133</TotalTime>
  <Words>4542</Words>
  <Application>Microsoft Office PowerPoint</Application>
  <PresentationFormat>Широкоэкранный</PresentationFormat>
  <Paragraphs>1600</Paragraphs>
  <Slides>38</Slides>
  <Notes>35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50" baseType="lpstr">
      <vt:lpstr>Arial</vt:lpstr>
      <vt:lpstr>Calibri</vt:lpstr>
      <vt:lpstr>Calibri Light</vt:lpstr>
      <vt:lpstr>Cambria</vt:lpstr>
      <vt:lpstr>Helvetica Neue</vt:lpstr>
      <vt:lpstr>Helvetica Neue Medium</vt:lpstr>
      <vt:lpstr>Segoe UI</vt:lpstr>
      <vt:lpstr>Segoe UI Historic</vt:lpstr>
      <vt:lpstr>Segoe UI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Макурина Аида Сабирхановна</cp:lastModifiedBy>
  <cp:revision>1422</cp:revision>
  <cp:lastPrinted>2022-10-18T12:50:58Z</cp:lastPrinted>
  <dcterms:created xsi:type="dcterms:W3CDTF">2021-09-09T06:57:17Z</dcterms:created>
  <dcterms:modified xsi:type="dcterms:W3CDTF">2022-12-30T12:41:17Z</dcterms:modified>
</cp:coreProperties>
</file>