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13" r:id="rId2"/>
    <p:sldId id="575" r:id="rId3"/>
    <p:sldId id="576" r:id="rId4"/>
    <p:sldId id="578" r:id="rId5"/>
    <p:sldId id="579" r:id="rId6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</p14:sldIdLst>
        </p14:section>
        <p14:section name="Раздел без заголовка" id="{4FB49B65-3596-45DF-9005-72740699900D}">
          <p14:sldIdLst>
            <p14:sldId id="575"/>
            <p14:sldId id="576"/>
            <p14:sldId id="578"/>
            <p14:sldId id="5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4527"/>
    <a:srgbClr val="FF2929"/>
    <a:srgbClr val="FF3131"/>
    <a:srgbClr val="DE4242"/>
    <a:srgbClr val="FB2525"/>
    <a:srgbClr val="EF5353"/>
    <a:srgbClr val="EC3232"/>
    <a:srgbClr val="D2DEEF"/>
    <a:srgbClr val="C00000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86076" autoAdjust="0"/>
  </p:normalViewPr>
  <p:slideViewPr>
    <p:cSldViewPr snapToGrid="0" showGuides="1">
      <p:cViewPr varScale="1">
        <p:scale>
          <a:sx n="100" d="100"/>
          <a:sy n="100" d="100"/>
        </p:scale>
        <p:origin x="1260" y="84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</a:t>
            </a:r>
            <a:r>
              <a:rPr lang="ru-RU" b="0" baseline="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запросов в месяц, штук</a:t>
            </a:r>
            <a:endParaRPr lang="ru-RU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142591679838651"/>
          <c:y val="0.14240579174124743"/>
          <c:w val="0.74410322866193701"/>
          <c:h val="0.70988761782369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gradFill flip="none" rotWithShape="1">
              <a:gsLst>
                <a:gs pos="12000">
                  <a:schemeClr val="accent1">
                    <a:lumMod val="7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  <a:ln>
              <a:solidFill>
                <a:schemeClr val="bg2">
                  <a:lumMod val="90000"/>
                </a:schemeClr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12000">
                    <a:schemeClr val="accent1">
                      <a:lumMod val="75000"/>
                    </a:schemeClr>
                  </a:gs>
                  <a:gs pos="74000">
                    <a:schemeClr val="accent5">
                      <a:lumMod val="45000"/>
                      <a:lumOff val="55000"/>
                    </a:schemeClr>
                  </a:gs>
                  <a:gs pos="83000">
                    <a:schemeClr val="accent5">
                      <a:lumMod val="45000"/>
                      <a:lumOff val="55000"/>
                    </a:schemeClr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12000">
                    <a:schemeClr val="accent1">
                      <a:lumMod val="75000"/>
                    </a:schemeClr>
                  </a:gs>
                  <a:gs pos="74000">
                    <a:schemeClr val="accent5">
                      <a:lumMod val="45000"/>
                      <a:lumOff val="55000"/>
                    </a:schemeClr>
                  </a:gs>
                  <a:gs pos="83000">
                    <a:schemeClr val="accent5">
                      <a:lumMod val="45000"/>
                      <a:lumOff val="55000"/>
                    </a:schemeClr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>
                <a:solidFill>
                  <a:schemeClr val="bg2">
                    <a:lumMod val="90000"/>
                  </a:schemeClr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Лист1!$A$2:$A$4</c15:sqref>
                  </c15:fullRef>
                </c:ext>
              </c:extLst>
              <c:f>Лист1!$A$2:$A$3</c:f>
              <c:strCache>
                <c:ptCount val="2"/>
                <c:pt idx="0">
                  <c:v>первое полугодие</c:v>
                </c:pt>
                <c:pt idx="1">
                  <c:v>третий квартал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Лист1!$B$2:$B$4</c15:sqref>
                  </c15:fullRef>
                </c:ext>
              </c:extLst>
              <c:f>Лист1!$B$2:$B$3</c:f>
              <c:numCache>
                <c:formatCode>General</c:formatCode>
                <c:ptCount val="2"/>
                <c:pt idx="0">
                  <c:v>607</c:v>
                </c:pt>
                <c:pt idx="1">
                  <c:v>1568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gradFill flip="none" rotWithShape="1">
              <a:gsLst>
                <a:gs pos="0">
                  <a:srgbClr val="FF0000"/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Лист1!$A$2:$A$4</c15:sqref>
                  </c15:fullRef>
                </c:ext>
              </c:extLst>
              <c:f>Лист1!$A$2:$A$3</c:f>
              <c:strCache>
                <c:ptCount val="2"/>
                <c:pt idx="0">
                  <c:v>первое полугодие</c:v>
                </c:pt>
                <c:pt idx="1">
                  <c:v>третий квартал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Лист1!$C$2:$C$4</c15:sqref>
                  </c15:fullRef>
                </c:ext>
              </c:extLst>
              <c:f>Лист1!$C$2:$C$3</c:f>
              <c:numCache>
                <c:formatCode>General</c:formatCode>
                <c:ptCount val="2"/>
                <c:pt idx="0">
                  <c:v>405</c:v>
                </c:pt>
                <c:pt idx="1">
                  <c:v>50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0811080"/>
        <c:axId val="490810296"/>
      </c:barChart>
      <c:catAx>
        <c:axId val="49081108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490810296"/>
        <c:crosses val="autoZero"/>
        <c:auto val="0"/>
        <c:lblAlgn val="ctr"/>
        <c:lblOffset val="50"/>
        <c:noMultiLvlLbl val="0"/>
      </c:catAx>
      <c:valAx>
        <c:axId val="49081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r>
                  <a:rPr lang="ru-RU" sz="14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Средне</a:t>
                </a:r>
                <a:r>
                  <a:rPr lang="ru-RU" sz="1400" baseline="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месячное </a:t>
                </a:r>
                <a:r>
                  <a:rPr lang="ru-RU" sz="1400" dirty="0" smtClean="0"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количество запросов на открытие ОД  </a:t>
                </a:r>
                <a:endParaRPr lang="ru-RU" sz="1400" dirty="0"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7.6949709004507788E-3"/>
              <c:y val="0.121263028043814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490811080"/>
        <c:crossesAt val="1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925187492492194"/>
          <c:y val="0.91812940024124645"/>
          <c:w val="0.22048439676278883"/>
          <c:h val="5.76896625125707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>
      <a:solidFill>
        <a:schemeClr val="tx1">
          <a:lumMod val="50000"/>
          <a:lumOff val="50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20.09.2023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20.09.2023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483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297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781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1311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859F-5EB7-4E64-BCCE-2436174D2195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4090-15DC-42C9-A2EA-2963BC17DB0C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002-6272-47A7-93E4-274B2FFAC211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D71F-972C-4739-B44C-8D824753A5CD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04E6-BAAD-4737-B6F0-7A03C7AFB364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4784-0414-45C4-9C41-BE93BB9A9A2F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9122-1BE7-4E87-915C-52BF3F1F07BE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4CB5C-8D28-4AD7-9913-5D88D6658A31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829C-1CB8-430B-BC67-3AD03DAE52CD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34FB-FCF5-49C0-86A1-A68CAE42855C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5F4E2-A1ED-4636-9EF3-DF49ED77CD19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1C7807E7-04DB-4063-A163-05034F160F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9/20/2023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CF9D-A9A0-45D5-8D93-C442C40996DA}" type="datetime1">
              <a:rPr lang="en-US" smtClean="0"/>
              <a:t>9/20/2023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6C37-C25F-42BF-98DC-6F5DBD8059D4}" type="datetime1">
              <a:rPr lang="en-US" smtClean="0"/>
              <a:t>9/20/2023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consultantplus://offline/ref=8628596B47EC9494F768A147FF07AEFC2E45CFB58BC1B61A18C42278B37A4D16FF865C5330BAC32AF6DBC3E8606DA788C5C417F819DEE0B5C2rEM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hyperlink" Target="mailto:MakurinaAS@fsfk.local" TargetMode="External"/><Relationship Id="rId4" Type="http://schemas.openxmlformats.org/officeDocument/2006/relationships/hyperlink" Target="mailto:gubriyi@fsfk.loca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Kashurina@fsfk.local" TargetMode="External"/><Relationship Id="rId5" Type="http://schemas.openxmlformats.org/officeDocument/2006/relationships/hyperlink" Target="mailto:MakurinaAS@fsfk.local" TargetMode="External"/><Relationship Id="rId4" Type="http://schemas.openxmlformats.org/officeDocument/2006/relationships/hyperlink" Target="mailto:gubriyi@fsfk.loc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83947" y="-63794"/>
            <a:ext cx="12192000" cy="37719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14545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985" y="466726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7385" y="619126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Результаты мониторинга открытия операционных дней в ГИИС ЭБ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6225" y="5584004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Кривенец А.Н.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 2023</a:t>
            </a:r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3162301" y="227186"/>
            <a:ext cx="8586710" cy="67710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Динамика открытия операционных дней системы в государственной интегрированной информационной системе управления общественными финансами «Электронный бюджет»   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964033"/>
              </p:ext>
            </p:extLst>
          </p:nvPr>
        </p:nvGraphicFramePr>
        <p:xfrm>
          <a:off x="1428750" y="1182765"/>
          <a:ext cx="9182101" cy="5045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9340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/>
          <p:nvPr/>
        </p:nvPicPr>
        <p:blipFill rotWithShape="1">
          <a:blip r:embed="rId3"/>
          <a:srcRect l="28600" t="58686" r="48524" b="24345"/>
          <a:stretch/>
        </p:blipFill>
        <p:spPr bwMode="auto">
          <a:xfrm>
            <a:off x="6384017" y="2824099"/>
            <a:ext cx="5243740" cy="2126615"/>
          </a:xfrm>
          <a:prstGeom prst="rect">
            <a:avLst/>
          </a:prstGeom>
          <a:ln w="317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327110" y="8387"/>
            <a:ext cx="6828271" cy="61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Статистика представления коррекций оперативной отчетности в </a:t>
            </a:r>
          </a:p>
          <a:p>
            <a:pPr algn="r"/>
            <a:r>
              <a:rPr lang="en-US" sz="1691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III</a:t>
            </a:r>
            <a:r>
              <a:rPr lang="ru-RU" sz="1691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квартале  2023 года </a:t>
            </a:r>
            <a:endParaRPr lang="ru-RU" sz="1691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86422"/>
              </p:ext>
            </p:extLst>
          </p:nvPr>
        </p:nvGraphicFramePr>
        <p:xfrm>
          <a:off x="449542" y="2213899"/>
          <a:ext cx="5132108" cy="1579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183"/>
                <a:gridCol w="1276350"/>
                <a:gridCol w="1323975"/>
                <a:gridCol w="1371600"/>
              </a:tblGrid>
              <a:tr h="42062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Отчет об операциях по счетам Главной книги </a:t>
                      </a:r>
                    </a:p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(ф. 0531981)</a:t>
                      </a:r>
                      <a:endParaRPr lang="ru-RU" sz="1400" b="0" i="0" u="none" strike="noStrike" kern="1200" baseline="0" dirty="0" smtClean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hlinkClick r:id="rId5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35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июль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август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сентябрь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Всего</a:t>
                      </a:r>
                      <a:endParaRPr lang="ru-RU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763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143</a:t>
                      </a:r>
                      <a:endParaRPr lang="ru-RU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41601"/>
              </p:ext>
            </p:extLst>
          </p:nvPr>
        </p:nvGraphicFramePr>
        <p:xfrm>
          <a:off x="478121" y="4409016"/>
          <a:ext cx="5132105" cy="1637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622"/>
                <a:gridCol w="1176845"/>
                <a:gridCol w="1221087"/>
                <a:gridCol w="1647551"/>
              </a:tblGrid>
              <a:tr h="443717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Оперативный  баланс операций в системе казначейских платежей (ф. 0531377)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995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июль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август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сентябрь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Всего</a:t>
                      </a:r>
                      <a:endParaRPr lang="ru-RU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198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16</a:t>
                      </a:r>
                      <a:endParaRPr lang="ru-RU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81542" y="1122994"/>
            <a:ext cx="5619183" cy="5515931"/>
          </a:xfrm>
          <a:prstGeom prst="rect">
            <a:avLst/>
          </a:prstGeom>
          <a:noFill/>
          <a:ln w="952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095375" y="1122994"/>
            <a:ext cx="3981450" cy="747570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коррекций оперативной отчетности (июль-сентябрь 2023)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57900" y="1153730"/>
            <a:ext cx="5895975" cy="5515931"/>
          </a:xfrm>
          <a:prstGeom prst="rect">
            <a:avLst/>
          </a:prstGeom>
          <a:noFill/>
          <a:ln w="952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864860" y="1246819"/>
            <a:ext cx="4282054" cy="747570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Даты формирования МОУ ФК сводной Главной книги в неполном объеме 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(июль-сентябрь 2023)</a:t>
            </a:r>
          </a:p>
        </p:txBody>
      </p:sp>
      <p:pic>
        <p:nvPicPr>
          <p:cNvPr id="32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408" y="3682103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3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408" y="4238276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4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933" y="3137443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5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782" y="3137443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6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782" y="4233797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7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702" y="3932578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8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900" y="4233797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39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599" y="3935189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40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931" y="3668069"/>
            <a:ext cx="206903" cy="1862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137541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47309" y="227186"/>
            <a:ext cx="74351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dirty="0" smtClean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</a:t>
            </a:r>
            <a:r>
              <a:rPr lang="ru-RU" sz="1500" b="1" dirty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исправления учетных </a:t>
            </a:r>
            <a:r>
              <a:rPr lang="ru-RU" sz="1500" b="1" dirty="0" smtClean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данных</a:t>
            </a:r>
            <a:endParaRPr lang="ru-RU" sz="1500" b="1" dirty="0"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011500" y="4075793"/>
            <a:ext cx="8590324" cy="782854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запрашивает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обоснование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сотрудниками группы поддержки ИС ФК 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открытия операционного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дня для исправления учетных данных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011500" y="2867421"/>
            <a:ext cx="8590324" cy="782854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не инициирует открытие операционного дня (направление Запроса на изменение записей учета) для внесения изменения в учетные данные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11500" y="1110012"/>
            <a:ext cx="8590323" cy="975836"/>
          </a:xfrm>
          <a:prstGeom prst="rect">
            <a:avLst/>
          </a:prstGeom>
          <a:noFill/>
          <a:ln w="952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минимизация открытия операционных дней,  корректировка регистров казначейского учета, аналитической и бюджетной отчетности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2429757" y="1110012"/>
            <a:ext cx="361569" cy="1160924"/>
          </a:xfrm>
          <a:prstGeom prst="rightArrow">
            <a:avLst>
              <a:gd name="adj1" fmla="val 54416"/>
              <a:gd name="adj2" fmla="val 65920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62517" y="1170324"/>
            <a:ext cx="1649163" cy="915523"/>
          </a:xfrm>
          <a:prstGeom prst="rect">
            <a:avLst/>
          </a:prstGeom>
          <a:noFill/>
          <a:ln w="952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r>
              <a:rPr lang="ru-RU" sz="2400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Задача</a:t>
            </a:r>
          </a:p>
          <a:p>
            <a:endParaRPr lang="ru-RU" sz="1400" b="1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400" b="1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2516" y="4075793"/>
            <a:ext cx="1649163" cy="915523"/>
          </a:xfrm>
          <a:prstGeom prst="rect">
            <a:avLst/>
          </a:prstGeom>
          <a:noFill/>
          <a:ln w="952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r>
              <a:rPr lang="ru-RU" sz="2400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Решение</a:t>
            </a:r>
          </a:p>
          <a:p>
            <a:endParaRPr lang="ru-RU" sz="1400" b="1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400" b="1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429756" y="3495490"/>
            <a:ext cx="361569" cy="2183413"/>
          </a:xfrm>
          <a:prstGeom prst="rightArrow">
            <a:avLst>
              <a:gd name="adj1" fmla="val 54416"/>
              <a:gd name="adj2" fmla="val 65920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11500" y="5303086"/>
            <a:ext cx="8590324" cy="782854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направляет письменный запрос в ФК с обоснованием причин для рассмотрения и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принятия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отдельного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решения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необходимости открытия ОД для исправления </a:t>
            </a:r>
            <a:r>
              <a: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учетных данных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на электронные адреса: </a:t>
            </a:r>
            <a:r>
              <a:rPr lang="en-US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4"/>
              </a:rPr>
              <a:t>gubriyi@fsfk.local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5"/>
              </a:rPr>
              <a:t>MakurinaAS@fsfk.local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9817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47309" y="227186"/>
            <a:ext cx="74351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dirty="0" smtClean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</a:t>
            </a:r>
            <a:r>
              <a:rPr lang="ru-RU" sz="1500" b="1" dirty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исправления учетных </a:t>
            </a:r>
            <a:r>
              <a:rPr lang="ru-RU" sz="1500" b="1" dirty="0" smtClean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данных</a:t>
            </a:r>
            <a:endParaRPr lang="ru-RU" sz="1500" b="1" dirty="0"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2517" y="1170324"/>
            <a:ext cx="11172258" cy="915523"/>
          </a:xfrm>
          <a:prstGeom prst="rect">
            <a:avLst/>
          </a:prstGeom>
          <a:noFill/>
          <a:ln w="9525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Риск непредставления ежедневной отчетности по причине наличия нерешенного обращения </a:t>
            </a:r>
          </a:p>
          <a:p>
            <a:pPr algn="ctr"/>
            <a:endParaRPr lang="ru-RU" sz="1400" b="1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400" b="1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5253514" y="1792009"/>
            <a:ext cx="867795" cy="2111868"/>
          </a:xfrm>
          <a:prstGeom prst="rightArrow">
            <a:avLst>
              <a:gd name="adj1" fmla="val 54416"/>
              <a:gd name="adj2" fmla="val 65920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gradFill>
              <a:gsLst>
                <a:gs pos="0">
                  <a:schemeClr val="bg1"/>
                </a:gs>
                <a:gs pos="45000">
                  <a:srgbClr val="EA6B14"/>
                </a:gs>
              </a:gsLst>
              <a:lin ang="21594000" scaled="0"/>
            </a:gra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62517" y="3531436"/>
            <a:ext cx="11172258" cy="1707314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направляет письменный обращение в ФК с описанием проблемы и номером инцидента на электронные адреса: </a:t>
            </a:r>
            <a:r>
              <a:rPr lang="en-US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4"/>
              </a:rPr>
              <a:t>gubriyi@fsfk.local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5"/>
              </a:rPr>
              <a:t>MakurinaAS@fsfk.local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hlinkClick r:id="rId6"/>
              </a:rPr>
              <a:t>Kashurina@fsfk.local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endParaRPr lang="en-US" b="1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b="1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Осуществляет своевременный мониторинг эскалированного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обращения. Сообщает о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результатах решения по обращению, факте представления отчетности в МОУ ФК.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052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44075</TotalTime>
  <Words>282</Words>
  <Application>Microsoft Office PowerPoint</Application>
  <PresentationFormat>Широкоэкранный</PresentationFormat>
  <Paragraphs>59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Helvetica Neue Medium</vt:lpstr>
      <vt:lpstr>Segoe UI Historic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Макурина Аида Сабирхановна</cp:lastModifiedBy>
  <cp:revision>1497</cp:revision>
  <cp:lastPrinted>2023-09-20T07:03:54Z</cp:lastPrinted>
  <dcterms:created xsi:type="dcterms:W3CDTF">2021-09-09T06:57:17Z</dcterms:created>
  <dcterms:modified xsi:type="dcterms:W3CDTF">2023-09-20T10:06:47Z</dcterms:modified>
</cp:coreProperties>
</file>