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s/slide17.xml" ContentType="application/vnd.openxmlformats-officedocument.presentationml.slide+xml"/>
  <Override PartName="/ppt/slides/slide29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5765800" cy="3244850"/>
  <p:notesSz cx="5765800" cy="324485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80" d="100"/>
          <a:sy n="180" d="100"/>
        </p:scale>
        <p:origin x="398" y="125"/>
      </p:cViewPr>
      <p:guideLst>
        <p:guide pos="2880" orient="horz"/>
        <p:guide pos="2152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presProps" Target="presProps.xml" /><Relationship Id="rId33" Type="http://schemas.openxmlformats.org/officeDocument/2006/relationships/tableStyles" Target="tableStyles.xml" /><Relationship Id="rId3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" userDrawn="1">
  <p:cSld name="Title and Content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0" y="515162"/>
            <a:ext cx="373837" cy="266000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422808" y="543712"/>
            <a:ext cx="5082641" cy="2214295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" userDrawn="1">
  <p:cSld name="Two Content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 bwMode="auto">
          <a:xfrm>
            <a:off x="753010" y="1956145"/>
            <a:ext cx="113976" cy="15217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k object 17"/>
          <p:cNvSpPr/>
          <p:nvPr/>
        </p:nvSpPr>
        <p:spPr bwMode="auto">
          <a:xfrm>
            <a:off x="734015" y="2217879"/>
            <a:ext cx="151968" cy="152176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bk object 18"/>
          <p:cNvSpPr/>
          <p:nvPr/>
        </p:nvSpPr>
        <p:spPr bwMode="auto">
          <a:xfrm>
            <a:off x="734015" y="2459864"/>
            <a:ext cx="151961" cy="152176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9" name="bk object 19"/>
          <p:cNvSpPr/>
          <p:nvPr/>
        </p:nvSpPr>
        <p:spPr bwMode="auto">
          <a:xfrm>
            <a:off x="3133711" y="2790248"/>
            <a:ext cx="121265" cy="15217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0" name="bk object 20"/>
          <p:cNvSpPr/>
          <p:nvPr/>
        </p:nvSpPr>
        <p:spPr bwMode="auto">
          <a:xfrm>
            <a:off x="3118255" y="2541852"/>
            <a:ext cx="152176" cy="14504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1" name="bk object 21"/>
          <p:cNvSpPr/>
          <p:nvPr/>
        </p:nvSpPr>
        <p:spPr bwMode="auto">
          <a:xfrm>
            <a:off x="3118255" y="2286533"/>
            <a:ext cx="152176" cy="151955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3320451" y="700379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288290" y="746314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1960372" y="3017709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288290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4151376" y="3017709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10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9.emf"/><Relationship Id="rId3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0.png"/><Relationship Id="rId3" Type="http://schemas.openxmlformats.org/officeDocument/2006/relationships/image" Target="../media/image10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1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emf"/><Relationship Id="rId6" Type="http://schemas.openxmlformats.org/officeDocument/2006/relationships/image" Target="../media/image10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1.emf"/><Relationship Id="rId3" Type="http://schemas.openxmlformats.org/officeDocument/2006/relationships/image" Target="../media/image42.emf"/><Relationship Id="rId4" Type="http://schemas.openxmlformats.org/officeDocument/2006/relationships/image" Target="../media/image10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10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10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Relationship Id="rId4" Type="http://schemas.openxmlformats.org/officeDocument/2006/relationships/image" Target="../media/image10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png"/><Relationship Id="rId3" Type="http://schemas.openxmlformats.org/officeDocument/2006/relationships/image" Target="../media/image10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Relationship Id="rId3" Type="http://schemas.openxmlformats.org/officeDocument/2006/relationships/image" Target="../media/image23.png"/><Relationship Id="rId4" Type="http://schemas.openxmlformats.org/officeDocument/2006/relationships/image" Target="../media/image10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10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10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57.emf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png"/><Relationship Id="rId3" Type="http://schemas.openxmlformats.org/officeDocument/2006/relationships/image" Target="../media/image36.png"/><Relationship Id="rId4" Type="http://schemas.openxmlformats.org/officeDocument/2006/relationships/image" Target="../media/image10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3" Type="http://schemas.openxmlformats.org/officeDocument/2006/relationships/image" Target="../media/image47.png"/><Relationship Id="rId4" Type="http://schemas.openxmlformats.org/officeDocument/2006/relationships/image" Target="../media/image10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10.pn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10.pn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Relationship Id="rId4" Type="http://schemas.openxmlformats.org/officeDocument/2006/relationships/image" Target="../media/image10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 bwMode="auto">
          <a:xfrm flipV="1">
            <a:off x="56436" y="3036774"/>
            <a:ext cx="5698494" cy="35147"/>
          </a:xfrm>
          <a:custGeom>
            <a:avLst/>
            <a:gdLst/>
            <a:ahLst/>
            <a:cxnLst/>
            <a:rect l="l" t="t" r="r" b="b"/>
            <a:pathLst>
              <a:path w="5752465" fill="norm" stroke="1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500">
              <a:latin typeface="+mj-lt"/>
            </a:endParaRPr>
          </a:p>
        </p:txBody>
      </p:sp>
      <p:sp>
        <p:nvSpPr>
          <p:cNvPr id="9" name="object 9"/>
          <p:cNvSpPr/>
          <p:nvPr/>
        </p:nvSpPr>
        <p:spPr bwMode="auto">
          <a:xfrm>
            <a:off x="4098860" y="200473"/>
            <a:ext cx="1656070" cy="2751222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 sz="250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3802352" y="2951694"/>
            <a:ext cx="1714020" cy="292841"/>
          </a:xfrm>
          <a:prstGeom prst="rect">
            <a:avLst/>
          </a:prstGeom>
          <a:noFill/>
        </p:spPr>
        <p:txBody>
          <a:bodyPr wrap="square" lIns="18161" tIns="9080" rIns="18161" bIns="9080" rtlCol="0">
            <a:spAutoFit/>
          </a:bodyPr>
          <a:lstStyle/>
          <a:p>
            <a:pPr algn="r">
              <a:defRPr/>
            </a:pPr>
            <a:r>
              <a:rPr lang="ru-RU" sz="650">
                <a:solidFill>
                  <a:schemeClr val="bg1">
                    <a:lumMod val="65000"/>
                  </a:schemeClr>
                </a:solidFill>
                <a:latin typeface="+mj-lt"/>
              </a:rPr>
              <a:t> </a:t>
            </a:r>
            <a:endParaRPr/>
          </a:p>
        </p:txBody>
      </p:sp>
      <p:sp>
        <p:nvSpPr>
          <p:cNvPr id="14" name="object 2"/>
          <p:cNvSpPr/>
          <p:nvPr/>
        </p:nvSpPr>
        <p:spPr bwMode="auto">
          <a:xfrm flipV="1">
            <a:off x="21397" y="162143"/>
            <a:ext cx="5375515" cy="177081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sz="250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454850" y="1207131"/>
            <a:ext cx="2508610" cy="251160"/>
          </a:xfrm>
          <a:prstGeom prst="rect">
            <a:avLst/>
          </a:prstGeom>
        </p:spPr>
        <p:txBody>
          <a:bodyPr wrap="square" lIns="18161" tIns="9080" rIns="18161" bIns="9080">
            <a:spAutoFit/>
          </a:bodyPr>
          <a:lstStyle/>
          <a:p>
            <a:pPr defTabSz="767692">
              <a:defRPr/>
            </a:pPr>
            <a:endParaRPr lang="ru-RU" sz="1500">
              <a:solidFill>
                <a:sysClr val="windowText" lastClr="000000"/>
              </a:solidFill>
              <a:latin typeface="+mj-lt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292099" y="911369"/>
            <a:ext cx="3574670" cy="635742"/>
          </a:xfrm>
          <a:prstGeom prst="rect">
            <a:avLst/>
          </a:prstGeom>
        </p:spPr>
        <p:txBody>
          <a:bodyPr wrap="square" lIns="18161" tIns="9080" rIns="18161" bIns="9080">
            <a:spAutoFit/>
          </a:bodyPr>
          <a:lstStyle/>
          <a:p>
            <a:pPr>
              <a:defRPr/>
            </a:pPr>
            <a:endParaRPr lang="ru-RU" sz="85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>
              <a:defRPr/>
            </a:pPr>
            <a:r>
              <a:rPr lang="ru-RU" sz="1600">
                <a:solidFill>
                  <a:srgbClr val="002060"/>
                </a:solidFill>
                <a:latin typeface="+mj-lt"/>
                <a:cs typeface="Times New Roman"/>
              </a:rPr>
              <a:t>Применение машиночитаемой доверенности (МЧД)</a:t>
            </a:r>
            <a:endParaRPr lang="ru-RU" sz="1150">
              <a:solidFill>
                <a:srgbClr val="002060"/>
              </a:solidFill>
              <a:latin typeface="+mj-lt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229605" y="2339118"/>
            <a:ext cx="183636" cy="366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7744" y="177594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38914"/>
            <a:ext cx="1711299" cy="183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60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2193758" y="87739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Документы, регламентирующие работу с МЧД</a:t>
            </a:r>
            <a:endParaRPr lang="ru-RU" sz="10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93400" y="365994"/>
            <a:ext cx="525780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/>
              <a:buChar char="Ø"/>
              <a:defRPr/>
            </a:pPr>
            <a:r>
              <a:rPr lang="ru-RU" sz="1000">
                <a:solidFill>
                  <a:schemeClr val="tx2"/>
                </a:solidFill>
                <a:latin typeface="Arial"/>
              </a:rPr>
              <a:t>Федеральный закон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от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06.04.2011 № 63-ФЗ «Об электронной подписи»</a:t>
            </a:r>
            <a:endParaRPr/>
          </a:p>
          <a:p>
            <a:pPr marL="171450" indent="-171450" algn="just">
              <a:buFont typeface="Wingdings"/>
              <a:buChar char="Ø"/>
              <a:defRPr/>
            </a:pPr>
            <a:endParaRPr lang="ru-RU" sz="1000">
              <a:solidFill>
                <a:schemeClr val="tx2"/>
              </a:solidFill>
              <a:latin typeface="Arial"/>
            </a:endParaRPr>
          </a:p>
          <a:p>
            <a:pPr marL="171450" indent="-171450" algn="just">
              <a:buFont typeface="Wingdings"/>
              <a:buChar char="Ø"/>
              <a:defRPr/>
            </a:pPr>
            <a:r>
              <a:rPr lang="ru-RU" sz="1000">
                <a:solidFill>
                  <a:schemeClr val="tx2"/>
                </a:solidFill>
                <a:latin typeface="Arial"/>
              </a:rPr>
              <a:t>Приказ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Минцифры</a:t>
            </a:r>
            <a:r>
              <a:rPr lang="ru-RU" sz="1000">
                <a:solidFill>
                  <a:schemeClr val="tx2"/>
                </a:solidFill>
                <a:latin typeface="Arial"/>
              </a:rPr>
              <a:t> России от 18.08.2021 №857 «Об утверждении единых требований к формам доверенностей, необходимых для использования квалифицированной электронной подписи»</a:t>
            </a:r>
            <a:endParaRPr/>
          </a:p>
          <a:p>
            <a:pPr marL="171450" indent="-171450" algn="just">
              <a:buFont typeface="Wingdings"/>
              <a:buChar char="Ø"/>
              <a:defRPr/>
            </a:pPr>
            <a:endParaRPr lang="ru-RU" sz="1000">
              <a:solidFill>
                <a:schemeClr val="tx2"/>
              </a:solidFill>
              <a:latin typeface="Arial"/>
            </a:endParaRPr>
          </a:p>
          <a:p>
            <a:pPr marL="171450" indent="-171450" algn="just">
              <a:buFont typeface="Wingdings"/>
              <a:buChar char="Ø"/>
              <a:defRPr/>
            </a:pPr>
            <a:r>
              <a:rPr lang="ru-RU" sz="1000">
                <a:solidFill>
                  <a:schemeClr val="tx2"/>
                </a:solidFill>
                <a:latin typeface="Arial"/>
              </a:rPr>
              <a:t>Приказ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Федерального казначейства от 28.12.2023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№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26н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«</a:t>
            </a:r>
            <a:r>
              <a:rPr lang="ru-RU" sz="1000">
                <a:solidFill>
                  <a:schemeClr val="tx2"/>
                </a:solidFill>
                <a:latin typeface="Arial"/>
              </a:rPr>
              <a:t>Об утверждении Порядка предоставления доверенностей в случаях, предусмотренных пунктом 2 части 1, пунктом 2 части 3 статьи 17.2 и пунктом 2 статьи 17.3 Федерального закона «Об электронной подписи», и особенности их хранения в информационных системах, оператором которых является Федеральное казначейство</a:t>
            </a:r>
            <a:r>
              <a:rPr lang="ru-RU" sz="1000">
                <a:solidFill>
                  <a:schemeClr val="tx2"/>
                </a:solidFill>
                <a:latin typeface="Arial"/>
              </a:rPr>
              <a:t>»</a:t>
            </a:r>
            <a:endParaRPr/>
          </a:p>
          <a:p>
            <a:pPr marL="171450" indent="-171450" algn="just">
              <a:buFont typeface="Wingdings"/>
              <a:buChar char="Ø"/>
              <a:defRPr/>
            </a:pPr>
            <a:endParaRPr lang="ru-RU" sz="1000">
              <a:solidFill>
                <a:schemeClr val="tx2"/>
              </a:solidFill>
              <a:latin typeface="Arial"/>
            </a:endParaRPr>
          </a:p>
          <a:p>
            <a:pPr marL="171450" indent="-171450" algn="just">
              <a:buFont typeface="Wingdings"/>
              <a:buChar char="Ø"/>
              <a:defRPr/>
            </a:pPr>
            <a:r>
              <a:rPr lang="ru-RU" sz="1000">
                <a:solidFill>
                  <a:schemeClr val="tx2"/>
                </a:solidFill>
                <a:latin typeface="Arial"/>
              </a:rPr>
              <a:t>Порядок предоставления доступа к ресурсам информационных систем, интегрированных с Подсистемой обеспечения безопасности информации Системы обеспечения информации безопасности Федерального казначейства, утвержденный Федеральным казначейством </a:t>
            </a:r>
            <a:r>
              <a:rPr lang="ru-RU" sz="1000">
                <a:solidFill>
                  <a:schemeClr val="tx2"/>
                </a:solidFill>
                <a:latin typeface="Arial"/>
              </a:rPr>
              <a:t>10.03.2023</a:t>
            </a:r>
            <a:endParaRPr lang="ru-RU" sz="1000">
              <a:solidFill>
                <a:schemeClr val="tx2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21546" y="170467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3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32134"/>
            <a:ext cx="171489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139700" y="428709"/>
            <a:ext cx="40630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>
                <a:solidFill>
                  <a:schemeClr val="tx2"/>
                </a:solidFill>
                <a:latin typeface="Arial"/>
              </a:rPr>
              <a:t>Способы </a:t>
            </a:r>
            <a:r>
              <a:rPr lang="ru-RU" sz="900">
                <a:solidFill>
                  <a:schemeClr val="tx2"/>
                </a:solidFill>
                <a:latin typeface="Arial"/>
              </a:rPr>
              <a:t>получения </a:t>
            </a:r>
            <a:r>
              <a:rPr lang="ru-RU" sz="900">
                <a:solidFill>
                  <a:schemeClr val="tx2"/>
                </a:solidFill>
                <a:latin typeface="Arial"/>
              </a:rPr>
              <a:t>доверенности в электронной форме (МЧД</a:t>
            </a:r>
            <a:r>
              <a:rPr lang="ru-RU" sz="900">
                <a:solidFill>
                  <a:schemeClr val="tx2"/>
                </a:solidFill>
                <a:latin typeface="Arial"/>
              </a:rPr>
              <a:t>) для работы в ГИИС «Электронный бюджет:</a:t>
            </a:r>
            <a:endParaRPr/>
          </a:p>
          <a:p>
            <a:pPr>
              <a:defRPr/>
            </a:pPr>
            <a:r>
              <a:rPr lang="en-US" sz="900">
                <a:solidFill>
                  <a:schemeClr val="tx2"/>
                </a:solidFill>
                <a:latin typeface="Arial"/>
              </a:rPr>
              <a:t>I.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Выдача</a:t>
            </a:r>
            <a:r>
              <a:rPr lang="ru-RU" sz="900">
                <a:solidFill>
                  <a:schemeClr val="tx2"/>
                </a:solidFill>
                <a:latin typeface="Arial"/>
              </a:rPr>
              <a:t> сотруднику доверенности 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руководителем </a:t>
            </a:r>
            <a:r>
              <a:rPr lang="ru-RU" sz="900">
                <a:solidFill>
                  <a:schemeClr val="tx2"/>
                </a:solidFill>
                <a:latin typeface="Arial"/>
              </a:rPr>
              <a:t>в ПОИБ СОБИ</a:t>
            </a:r>
            <a:endParaRPr lang="ru-RU" sz="900">
              <a:solidFill>
                <a:schemeClr val="tx2"/>
              </a:solidFill>
              <a:latin typeface="Arial"/>
            </a:endParaRPr>
          </a:p>
          <a:p>
            <a:pPr>
              <a:defRPr/>
            </a:pPr>
            <a:r>
              <a:rPr lang="en-US" sz="900">
                <a:solidFill>
                  <a:schemeClr val="tx2"/>
                </a:solidFill>
                <a:latin typeface="Arial"/>
              </a:rPr>
              <a:t>II.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Запрос </a:t>
            </a:r>
            <a:r>
              <a:rPr lang="ru-RU" sz="900">
                <a:solidFill>
                  <a:schemeClr val="tx2"/>
                </a:solidFill>
                <a:latin typeface="Arial"/>
              </a:rPr>
              <a:t>сотрудником </a:t>
            </a:r>
            <a:r>
              <a:rPr lang="ru-RU" sz="900">
                <a:solidFill>
                  <a:schemeClr val="tx2"/>
                </a:solidFill>
                <a:latin typeface="Arial"/>
              </a:rPr>
              <a:t>доверенности 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у 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руководителя </a:t>
            </a:r>
            <a:r>
              <a:rPr lang="ru-RU" sz="900">
                <a:solidFill>
                  <a:schemeClr val="tx2"/>
                </a:solidFill>
                <a:latin typeface="Arial"/>
              </a:rPr>
              <a:t>в ПОИБ </a:t>
            </a:r>
            <a:r>
              <a:rPr lang="ru-RU" sz="900">
                <a:solidFill>
                  <a:schemeClr val="tx2"/>
                </a:solidFill>
                <a:latin typeface="Arial"/>
              </a:rPr>
              <a:t>СОБИ</a:t>
            </a:r>
            <a:endParaRPr lang="ru-RU" sz="900" b="1">
              <a:solidFill>
                <a:schemeClr val="tx2"/>
              </a:solidFill>
              <a:latin typeface="Arial"/>
            </a:endParaRPr>
          </a:p>
          <a:p>
            <a:pPr>
              <a:defRPr/>
            </a:pPr>
            <a:r>
              <a:rPr lang="en-US" sz="900">
                <a:solidFill>
                  <a:schemeClr val="tx2"/>
                </a:solidFill>
                <a:latin typeface="Arial"/>
              </a:rPr>
              <a:t>III.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Добавление </a:t>
            </a:r>
            <a:r>
              <a:rPr lang="ru-RU" sz="900">
                <a:solidFill>
                  <a:schemeClr val="tx2"/>
                </a:solidFill>
                <a:latin typeface="Arial"/>
              </a:rPr>
              <a:t>сотрудником доверенности 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из Распределённого </a:t>
            </a:r>
            <a:r>
              <a:rPr lang="ru-RU" sz="900" b="1">
                <a:solidFill>
                  <a:schemeClr val="tx2"/>
                </a:solidFill>
                <a:latin typeface="Arial"/>
              </a:rPr>
              <a:t>реестра 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31607" y="1354087"/>
            <a:ext cx="838200" cy="10673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554156" y="1084553"/>
            <a:ext cx="838200" cy="1147472"/>
          </a:xfrm>
          <a:prstGeom prst="rect">
            <a:avLst/>
          </a:prstGeom>
        </p:spPr>
      </p:pic>
      <p:sp>
        <p:nvSpPr>
          <p:cNvPr id="13" name="Надпись 11"/>
          <p:cNvSpPr txBox="1"/>
          <p:nvPr/>
        </p:nvSpPr>
        <p:spPr bwMode="auto">
          <a:xfrm>
            <a:off x="1093491" y="1552698"/>
            <a:ext cx="530318" cy="27631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200" b="1">
                <a:ln>
                  <a:noFill/>
                </a:ln>
                <a:solidFill>
                  <a:srgbClr val="5B9BD5"/>
                </a:solidFill>
                <a:latin typeface="Calibri"/>
                <a:ea typeface="Calibri"/>
                <a:cs typeface="Times New Roman"/>
              </a:rPr>
              <a:t>МЧД</a:t>
            </a:r>
            <a:endParaRPr lang="ru-RU" sz="1200" b="1"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45261" y="524693"/>
            <a:ext cx="1507653" cy="59476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 bwMode="auto">
          <a:xfrm>
            <a:off x="1631303" y="2232025"/>
            <a:ext cx="9218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" b="1"/>
              <a:t>Уполномоченный сотрудник</a:t>
            </a:r>
            <a:endParaRPr lang="ru-RU" sz="600" b="1"/>
          </a:p>
        </p:txBody>
      </p:sp>
      <p:sp>
        <p:nvSpPr>
          <p:cNvPr id="19" name="TextBox 18"/>
          <p:cNvSpPr txBox="1"/>
          <p:nvPr/>
        </p:nvSpPr>
        <p:spPr bwMode="auto">
          <a:xfrm>
            <a:off x="2880420" y="2258804"/>
            <a:ext cx="907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00" b="1"/>
              <a:t>Уполномоченный сотрудник</a:t>
            </a:r>
            <a:endParaRPr lang="ru-RU" sz="600" b="1"/>
          </a:p>
        </p:txBody>
      </p:sp>
      <p:sp>
        <p:nvSpPr>
          <p:cNvPr id="20" name="TextBox 19"/>
          <p:cNvSpPr txBox="1"/>
          <p:nvPr/>
        </p:nvSpPr>
        <p:spPr bwMode="auto">
          <a:xfrm>
            <a:off x="2215304" y="85571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хема выдачи МЧД</a:t>
            </a:r>
            <a:endParaRPr lang="ru-RU" sz="1000" b="1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661440" y="1351908"/>
            <a:ext cx="786452" cy="93276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2884471" y="1326034"/>
            <a:ext cx="786452" cy="932769"/>
          </a:xfrm>
          <a:prstGeom prst="rect">
            <a:avLst/>
          </a:prstGeom>
        </p:spPr>
      </p:pic>
      <p:sp>
        <p:nvSpPr>
          <p:cNvPr id="24" name="Стрелка вправо 23"/>
          <p:cNvSpPr/>
          <p:nvPr/>
        </p:nvSpPr>
        <p:spPr bwMode="auto">
          <a:xfrm>
            <a:off x="1130300" y="1829016"/>
            <a:ext cx="493509" cy="250609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право 24"/>
          <p:cNvSpPr/>
          <p:nvPr/>
        </p:nvSpPr>
        <p:spPr bwMode="auto">
          <a:xfrm>
            <a:off x="3805019" y="1576823"/>
            <a:ext cx="533400" cy="116536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лево 25"/>
          <p:cNvSpPr/>
          <p:nvPr/>
        </p:nvSpPr>
        <p:spPr bwMode="auto">
          <a:xfrm>
            <a:off x="3788241" y="1825092"/>
            <a:ext cx="533400" cy="125305"/>
          </a:xfrm>
          <a:prstGeom prst="lef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Надпись 11"/>
          <p:cNvSpPr txBox="1"/>
          <p:nvPr/>
        </p:nvSpPr>
        <p:spPr bwMode="auto">
          <a:xfrm>
            <a:off x="3806561" y="1887744"/>
            <a:ext cx="530318" cy="27631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200" b="1">
                <a:ln>
                  <a:noFill/>
                </a:ln>
                <a:solidFill>
                  <a:srgbClr val="5B9BD5"/>
                </a:solidFill>
                <a:latin typeface="Calibri"/>
                <a:ea typeface="Calibri"/>
                <a:cs typeface="Times New Roman"/>
              </a:rPr>
              <a:t>МЧД</a:t>
            </a:r>
            <a:endParaRPr lang="ru-RU" sz="1200" b="1">
              <a:latin typeface="Calibri"/>
              <a:ea typeface="Calibri"/>
              <a:cs typeface="Times New Roman"/>
            </a:endParaRPr>
          </a:p>
        </p:txBody>
      </p:sp>
      <p:sp>
        <p:nvSpPr>
          <p:cNvPr id="28" name="Надпись 11"/>
          <p:cNvSpPr txBox="1"/>
          <p:nvPr/>
        </p:nvSpPr>
        <p:spPr bwMode="auto">
          <a:xfrm>
            <a:off x="3644900" y="1351908"/>
            <a:ext cx="775159" cy="27631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200" b="1">
                <a:ln>
                  <a:noFill/>
                </a:ln>
                <a:solidFill>
                  <a:srgbClr val="5B9BD5"/>
                </a:solidFill>
                <a:latin typeface="Calibri"/>
                <a:ea typeface="Calibri"/>
                <a:cs typeface="Times New Roman"/>
              </a:rPr>
              <a:t>запрос</a:t>
            </a:r>
            <a:endParaRPr lang="ru-RU" sz="1200" b="1">
              <a:latin typeface="Calibri"/>
              <a:ea typeface="Calibri"/>
              <a:cs typeface="Times New Roman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836631" y="2239490"/>
            <a:ext cx="786452" cy="932769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652775" y="2651665"/>
            <a:ext cx="902286" cy="280440"/>
          </a:xfrm>
          <a:prstGeom prst="rect">
            <a:avLst/>
          </a:prstGeom>
        </p:spPr>
      </p:pic>
      <p:sp>
        <p:nvSpPr>
          <p:cNvPr id="31" name="Стрелка вправо 30"/>
          <p:cNvSpPr/>
          <p:nvPr/>
        </p:nvSpPr>
        <p:spPr bwMode="auto">
          <a:xfrm>
            <a:off x="1892300" y="2841625"/>
            <a:ext cx="1778623" cy="152400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2397785" y="2564626"/>
            <a:ext cx="542591" cy="34750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48778" y="2761382"/>
            <a:ext cx="1062784" cy="308843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1069784" y="2397303"/>
            <a:ext cx="736712" cy="759513"/>
          </a:xfrm>
          <a:prstGeom prst="rect">
            <a:avLst/>
          </a:prstGeom>
        </p:spPr>
      </p:pic>
      <p:sp>
        <p:nvSpPr>
          <p:cNvPr id="33" name="Надпись 11"/>
          <p:cNvSpPr txBox="1"/>
          <p:nvPr/>
        </p:nvSpPr>
        <p:spPr bwMode="auto">
          <a:xfrm>
            <a:off x="103141" y="1351908"/>
            <a:ext cx="305700" cy="27631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200" b="1">
                <a:latin typeface="Calibri"/>
                <a:ea typeface="Calibri"/>
                <a:cs typeface="Times New Roman"/>
              </a:rPr>
              <a:t>I.</a:t>
            </a:r>
            <a:endParaRPr lang="ru-RU" sz="1200" b="1">
              <a:latin typeface="Calibri"/>
              <a:ea typeface="Calibri"/>
              <a:cs typeface="Times New Roman"/>
            </a:endParaRPr>
          </a:p>
        </p:txBody>
      </p:sp>
      <p:sp>
        <p:nvSpPr>
          <p:cNvPr id="36" name="Надпись 11"/>
          <p:cNvSpPr txBox="1"/>
          <p:nvPr/>
        </p:nvSpPr>
        <p:spPr bwMode="auto">
          <a:xfrm>
            <a:off x="2669080" y="1351423"/>
            <a:ext cx="366220" cy="27631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200" b="1">
                <a:latin typeface="Calibri"/>
                <a:ea typeface="Calibri"/>
                <a:cs typeface="Times New Roman"/>
              </a:rPr>
              <a:t>II.</a:t>
            </a:r>
            <a:endParaRPr lang="ru-RU" sz="1200" b="1"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Надпись 11"/>
          <p:cNvSpPr txBox="1"/>
          <p:nvPr/>
        </p:nvSpPr>
        <p:spPr bwMode="auto">
          <a:xfrm>
            <a:off x="444500" y="2455371"/>
            <a:ext cx="379400" cy="27631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/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1200" b="1">
                <a:latin typeface="Calibri"/>
                <a:ea typeface="Calibri"/>
                <a:cs typeface="Times New Roman"/>
              </a:rPr>
              <a:t>III.</a:t>
            </a:r>
            <a:endParaRPr lang="ru-RU" sz="1200" b="1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180410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4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38914"/>
            <a:ext cx="171849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39701" y="496999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chemeClr val="tx2"/>
                </a:solidFill>
                <a:latin typeface="Arial"/>
              </a:rPr>
              <a:t>Оформление МЧД в ПОИБ СОБИ требует обязательного заполнения сведений о документах, удостоверяющих личности Доверителя (руководителя организации) и Представителя (бухгалтера)</a:t>
            </a:r>
            <a:endParaRPr/>
          </a:p>
          <a:p>
            <a:pPr algn="just">
              <a:defRPr/>
            </a:pPr>
            <a:endParaRPr lang="ru-RU" sz="800">
              <a:solidFill>
                <a:schemeClr val="tx2"/>
              </a:solidFill>
            </a:endParaRPr>
          </a:p>
          <a:p>
            <a:pPr algn="just">
              <a:defRPr/>
            </a:pPr>
            <a:r>
              <a:rPr lang="ru-RU" sz="800">
                <a:solidFill>
                  <a:schemeClr val="tx2"/>
                </a:solidFill>
              </a:rPr>
              <a:t>При </a:t>
            </a:r>
            <a:r>
              <a:rPr lang="ru-RU" sz="800">
                <a:solidFill>
                  <a:schemeClr val="tx2"/>
                </a:solidFill>
              </a:rPr>
              <a:t>отсутствии сведений документа, удостоверяющего личность, в учётной записи текущего пользователя выдаётся </a:t>
            </a:r>
            <a:r>
              <a:rPr lang="ru-RU" sz="800">
                <a:solidFill>
                  <a:schemeClr val="tx2"/>
                </a:solidFill>
              </a:rPr>
              <a:t>сообщение </a:t>
            </a:r>
            <a:r>
              <a:rPr lang="ru-RU" sz="800">
                <a:solidFill>
                  <a:schemeClr val="tx2"/>
                </a:solidFill>
              </a:rPr>
              <a:t>об </a:t>
            </a:r>
            <a:r>
              <a:rPr lang="ru-RU" sz="800">
                <a:solidFill>
                  <a:schemeClr val="tx2"/>
                </a:solidFill>
              </a:rPr>
              <a:t>ошибке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25500" y="1393825"/>
            <a:ext cx="4267201" cy="76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0" t="0" r="62928" b="0"/>
          <a:stretch/>
        </p:blipFill>
        <p:spPr bwMode="auto">
          <a:xfrm>
            <a:off x="139701" y="57083"/>
            <a:ext cx="267372" cy="2823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1946954" y="25661"/>
            <a:ext cx="3818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Заполнения </a:t>
            </a: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сведений о документах, </a:t>
            </a:r>
            <a:endParaRPr lang="ru-RU" sz="900" b="1">
              <a:solidFill>
                <a:schemeClr val="accent1">
                  <a:lumMod val="50000"/>
                </a:schemeClr>
              </a:solidFill>
            </a:endParaRPr>
          </a:p>
          <a:p>
            <a:pPr algn="r">
              <a:defRPr/>
            </a:pP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удостоверяющих личность</a:t>
            </a:r>
            <a:endParaRPr lang="ru-RU" sz="900" b="1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19734" y="187873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5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33047" y="33411"/>
            <a:ext cx="1728939" cy="183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60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26424" y="459622"/>
            <a:ext cx="556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chemeClr val="tx2"/>
                </a:solidFill>
                <a:latin typeface="Arial"/>
              </a:rPr>
              <a:t>Для изменения </a:t>
            </a:r>
            <a:r>
              <a:rPr lang="ru-RU" sz="800">
                <a:solidFill>
                  <a:schemeClr val="tx2"/>
                </a:solidFill>
                <a:latin typeface="Arial"/>
              </a:rPr>
              <a:t>сведений документа, удостоверяющего </a:t>
            </a:r>
            <a:r>
              <a:rPr lang="ru-RU" sz="800">
                <a:solidFill>
                  <a:schemeClr val="tx2"/>
                </a:solidFill>
                <a:latin typeface="Arial"/>
              </a:rPr>
              <a:t>личность, необходимо в профиле </a:t>
            </a:r>
            <a:r>
              <a:rPr lang="ru-RU" sz="800">
                <a:solidFill>
                  <a:schemeClr val="tx2"/>
                </a:solidFill>
                <a:latin typeface="Arial"/>
              </a:rPr>
              <a:t>учётной записи </a:t>
            </a:r>
            <a:r>
              <a:rPr lang="ru-RU" sz="800">
                <a:solidFill>
                  <a:schemeClr val="tx2"/>
                </a:solidFill>
                <a:latin typeface="Arial"/>
              </a:rPr>
              <a:t>на </a:t>
            </a:r>
            <a:r>
              <a:rPr lang="ru-RU" sz="800">
                <a:solidFill>
                  <a:schemeClr val="tx2"/>
                </a:solidFill>
                <a:latin typeface="Arial"/>
              </a:rPr>
              <a:t>вкладке «Общие сведения», </a:t>
            </a:r>
            <a:r>
              <a:rPr lang="ru-RU" sz="800">
                <a:solidFill>
                  <a:schemeClr val="tx2"/>
                </a:solidFill>
                <a:latin typeface="Arial"/>
              </a:rPr>
              <a:t>в </a:t>
            </a:r>
            <a:r>
              <a:rPr lang="ru-RU" sz="800">
                <a:solidFill>
                  <a:schemeClr val="tx2"/>
                </a:solidFill>
                <a:latin typeface="Arial"/>
              </a:rPr>
              <a:t>выпадающем списке «Действия» </a:t>
            </a:r>
            <a:r>
              <a:rPr lang="ru-RU" sz="800">
                <a:solidFill>
                  <a:schemeClr val="tx2"/>
                </a:solidFill>
                <a:latin typeface="Arial"/>
              </a:rPr>
              <a:t>выбрать пункт  </a:t>
            </a:r>
            <a:r>
              <a:rPr lang="ru-RU" sz="800">
                <a:solidFill>
                  <a:schemeClr val="tx2"/>
                </a:solidFill>
                <a:latin typeface="Arial"/>
              </a:rPr>
              <a:t>«Изменить сведения документа, удостоверяющего личность</a:t>
            </a:r>
            <a:r>
              <a:rPr lang="ru-RU" sz="800">
                <a:solidFill>
                  <a:schemeClr val="tx2"/>
                </a:solidFill>
                <a:latin typeface="Arial"/>
              </a:rPr>
              <a:t>» 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15901" y="1089025"/>
            <a:ext cx="3429000" cy="1905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254500" y="1089025"/>
            <a:ext cx="1151467" cy="1905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190328" y="2055286"/>
            <a:ext cx="530773" cy="2179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178300" y="2190463"/>
            <a:ext cx="1295400" cy="2227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1973" y="1814636"/>
            <a:ext cx="530773" cy="2179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 bwMode="auto">
          <a:xfrm>
            <a:off x="1946954" y="25661"/>
            <a:ext cx="3818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Заполнения </a:t>
            </a: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сведений о </a:t>
            </a: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документах, </a:t>
            </a:r>
            <a:endParaRPr/>
          </a:p>
          <a:p>
            <a:pPr algn="r">
              <a:defRPr/>
            </a:pP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удостоверяющих личность</a:t>
            </a:r>
            <a:endParaRPr lang="ru-RU" sz="900" b="1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195784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6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46138" y="38428"/>
            <a:ext cx="171489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15899" y="708025"/>
            <a:ext cx="2204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chemeClr val="tx2"/>
                </a:solidFill>
                <a:latin typeface="Arial"/>
              </a:rPr>
              <a:t>В форме изменения сведений документа, удостоверяющего личность, заполнить все поля и нажать кнопку «Сохранить». </a:t>
            </a:r>
            <a:endParaRPr lang="ru-RU" sz="800">
              <a:solidFill>
                <a:schemeClr val="tx2"/>
              </a:solidFill>
              <a:latin typeface="Arial"/>
            </a:endParaRPr>
          </a:p>
          <a:p>
            <a:pPr algn="just">
              <a:defRPr/>
            </a:pPr>
            <a:endParaRPr lang="ru-RU" sz="800">
              <a:solidFill>
                <a:schemeClr val="tx2"/>
              </a:solidFill>
              <a:latin typeface="Arial"/>
            </a:endParaRPr>
          </a:p>
          <a:p>
            <a:pPr algn="just">
              <a:defRPr/>
            </a:pPr>
            <a:r>
              <a:rPr lang="ru-RU" sz="800">
                <a:solidFill>
                  <a:schemeClr val="tx2"/>
                </a:solidFill>
                <a:latin typeface="Arial"/>
              </a:rPr>
              <a:t>После процедуры подписания создаётся </a:t>
            </a:r>
            <a:r>
              <a:rPr lang="ru-RU" sz="800">
                <a:solidFill>
                  <a:schemeClr val="tx2"/>
                </a:solidFill>
                <a:latin typeface="Arial"/>
              </a:rPr>
              <a:t>заявка на изменение сведений документа, удостоверяющего личность. Заявка исполняется автоматически.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683122" y="440884"/>
            <a:ext cx="2323022" cy="25402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483100" y="2460625"/>
            <a:ext cx="457200" cy="2605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1946954" y="25661"/>
            <a:ext cx="3818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Заполнения </a:t>
            </a: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сведений о документах, </a:t>
            </a:r>
            <a:endParaRPr lang="ru-RU" sz="900" b="1">
              <a:solidFill>
                <a:schemeClr val="accent1">
                  <a:lumMod val="50000"/>
                </a:schemeClr>
              </a:solidFill>
            </a:endParaRPr>
          </a:p>
          <a:p>
            <a:pPr algn="r">
              <a:defRPr/>
            </a:pPr>
            <a:r>
              <a:rPr lang="ru-RU" sz="900" b="1">
                <a:solidFill>
                  <a:schemeClr val="accent1">
                    <a:lumMod val="50000"/>
                  </a:schemeClr>
                </a:solidFill>
              </a:rPr>
              <a:t>удостоверяющих личность</a:t>
            </a:r>
            <a:endParaRPr lang="ru-RU" sz="900" b="1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5594" y="176970"/>
            <a:ext cx="5760205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7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46575"/>
            <a:ext cx="1715259" cy="183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60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2193758" y="88506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96333" y="514350"/>
            <a:ext cx="5342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1. </a:t>
            </a:r>
            <a:r>
              <a:rPr lang="ru-RU" sz="800">
                <a:solidFill>
                  <a:schemeClr val="tx2"/>
                </a:solidFill>
              </a:rPr>
              <a:t>Авторизоваться в личном кабинете руководителя в ПОИБ </a:t>
            </a:r>
            <a:r>
              <a:rPr lang="ru-RU" sz="800">
                <a:solidFill>
                  <a:schemeClr val="tx2"/>
                </a:solidFill>
              </a:rPr>
              <a:t>СОБИ</a:t>
            </a:r>
            <a:endParaRPr/>
          </a:p>
          <a:p>
            <a:pPr>
              <a:defRPr/>
            </a:pPr>
            <a:endParaRPr lang="ru-RU" sz="800"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2. </a:t>
            </a:r>
            <a:r>
              <a:rPr lang="ru-RU" sz="800">
                <a:solidFill>
                  <a:schemeClr val="tx2"/>
                </a:solidFill>
              </a:rPr>
              <a:t>В разделе «Администрирование» –«Профили пользователей» выбрать сотрудника, которому планируется передача </a:t>
            </a:r>
            <a:r>
              <a:rPr lang="ru-RU" sz="800">
                <a:solidFill>
                  <a:schemeClr val="tx2"/>
                </a:solidFill>
              </a:rPr>
              <a:t>доверенности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6332" y="1981974"/>
            <a:ext cx="5253567" cy="946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15899" y="1120463"/>
            <a:ext cx="5257800" cy="6174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165615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8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33981"/>
            <a:ext cx="1719219" cy="183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60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2261637" y="83652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92100" y="588718"/>
            <a:ext cx="53420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В профиле пользователя в разделе «Доверенности в электронной форме» отображаются все выданные доверенности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10073" y="2630703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3. </a:t>
            </a:r>
            <a:r>
              <a:rPr lang="ru-RU" sz="800">
                <a:solidFill>
                  <a:schemeClr val="tx2"/>
                </a:solidFill>
              </a:rPr>
              <a:t>Для выдачи новой доверенности нажать на кнопку «Выдать»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0" t="0" r="27202" b="0"/>
          <a:stretch/>
        </p:blipFill>
        <p:spPr bwMode="auto">
          <a:xfrm>
            <a:off x="368300" y="947899"/>
            <a:ext cx="4419601" cy="16115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00572" y="2193110"/>
            <a:ext cx="685800" cy="2804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17313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9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8" y="36126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66387" y="65271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15899" y="522547"/>
            <a:ext cx="5417943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В открывшейся форме автоматически заполнены «Сведения о доверителе» и «Сведения о представителе»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4071" y="882971"/>
            <a:ext cx="5181601" cy="19660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0" t="0" r="62939" b="0"/>
          <a:stretch/>
        </p:blipFill>
        <p:spPr bwMode="auto">
          <a:xfrm>
            <a:off x="139700" y="43319"/>
            <a:ext cx="340747" cy="3599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10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57200" y="112324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97100" y="27883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4. </a:t>
            </a:r>
            <a:r>
              <a:rPr lang="ru-RU" sz="800">
                <a:solidFill>
                  <a:schemeClr val="tx2"/>
                </a:solidFill>
              </a:rPr>
              <a:t>В разделе «Сведения о полномочиях» найти полномочие, которое требуется передать </a:t>
            </a:r>
            <a:r>
              <a:rPr lang="ru-RU" sz="800">
                <a:solidFill>
                  <a:schemeClr val="tx2"/>
                </a:solidFill>
              </a:rPr>
              <a:t>сотруднику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0447" y="707827"/>
            <a:ext cx="4864100" cy="20495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1700" y="961278"/>
            <a:ext cx="1143000" cy="4722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174928"/>
            <a:ext cx="5765799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11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8678" y="36429"/>
            <a:ext cx="169041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93758" y="56462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5. </a:t>
            </a:r>
            <a:r>
              <a:rPr lang="ru-RU" sz="800">
                <a:solidFill>
                  <a:schemeClr val="tx2"/>
                </a:solidFill>
              </a:rPr>
              <a:t>В разделе «Сведения о доверенности в электронной форме» указать дату окончания действия </a:t>
            </a:r>
            <a:r>
              <a:rPr lang="ru-RU" sz="800">
                <a:solidFill>
                  <a:schemeClr val="tx2"/>
                </a:solidFill>
              </a:rPr>
              <a:t>доверенности</a:t>
            </a:r>
            <a:endParaRPr/>
          </a:p>
          <a:p>
            <a:pPr>
              <a:defRPr/>
            </a:pPr>
            <a:endParaRPr lang="ru-RU" sz="800"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6. </a:t>
            </a:r>
            <a:r>
              <a:rPr lang="ru-RU" sz="800">
                <a:solidFill>
                  <a:schemeClr val="tx2"/>
                </a:solidFill>
              </a:rPr>
              <a:t>В разделе </a:t>
            </a:r>
            <a:r>
              <a:rPr lang="ru-RU" sz="800">
                <a:solidFill>
                  <a:schemeClr val="tx2"/>
                </a:solidFill>
              </a:rPr>
              <a:t>«Возможность передоверия» </a:t>
            </a:r>
            <a:r>
              <a:rPr lang="ru-RU" sz="800">
                <a:solidFill>
                  <a:schemeClr val="tx2"/>
                </a:solidFill>
              </a:rPr>
              <a:t>указать </a:t>
            </a:r>
            <a:r>
              <a:rPr lang="ru-RU" sz="800">
                <a:solidFill>
                  <a:schemeClr val="tx2"/>
                </a:solidFill>
              </a:rPr>
              <a:t>«Без права передоверия» или </a:t>
            </a:r>
            <a:r>
              <a:rPr lang="ru-RU" sz="800">
                <a:solidFill>
                  <a:srgbClr val="FF0000"/>
                </a:solidFill>
              </a:rPr>
              <a:t>«Передоверие возможно с последующим передоверием» (стоит по умолчанию!!!)</a:t>
            </a:r>
            <a:endParaRPr lang="ru-RU" sz="80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10072" y="273241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7. </a:t>
            </a:r>
            <a:r>
              <a:rPr lang="ru-RU" sz="800">
                <a:solidFill>
                  <a:schemeClr val="tx2"/>
                </a:solidFill>
              </a:rPr>
              <a:t>Нажать кнопку «Сохранить»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0072" y="1153883"/>
            <a:ext cx="5155021" cy="1437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89166" y="1562071"/>
            <a:ext cx="993733" cy="3105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25500" y="1797976"/>
            <a:ext cx="993733" cy="416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83100" y="2078509"/>
            <a:ext cx="536534" cy="3109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7744" y="15729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12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33769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251993" y="49176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en-US" sz="800" b="1">
                <a:solidFill>
                  <a:schemeClr val="tx2"/>
                </a:solidFill>
              </a:rPr>
              <a:t>8</a:t>
            </a:r>
            <a:r>
              <a:rPr lang="ru-RU" sz="800" b="1">
                <a:solidFill>
                  <a:schemeClr val="tx2"/>
                </a:solidFill>
              </a:rPr>
              <a:t>. </a:t>
            </a:r>
            <a:r>
              <a:rPr lang="ru-RU" sz="800">
                <a:solidFill>
                  <a:schemeClr val="tx2"/>
                </a:solidFill>
              </a:rPr>
              <a:t>Подписать выдаваемую доверенность ключом электронной подписи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8100" y="660344"/>
            <a:ext cx="1828800" cy="16478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95299" y="650936"/>
            <a:ext cx="1371599" cy="16572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926803" y="640353"/>
            <a:ext cx="1465553" cy="16678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Прямоугольник 14"/>
          <p:cNvSpPr/>
          <p:nvPr/>
        </p:nvSpPr>
        <p:spPr bwMode="auto">
          <a:xfrm>
            <a:off x="318539" y="237705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После процедуры подписания отобразится номер созданной заявки на выдачу доверенности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5"/>
          <a:stretch/>
        </p:blipFill>
        <p:spPr bwMode="auto">
          <a:xfrm>
            <a:off x="737200" y="2587982"/>
            <a:ext cx="2819400" cy="30462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7744" y="167346"/>
            <a:ext cx="5758056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00">
                <a:solidFill>
                  <a:schemeClr val="tx2"/>
                </a:solidFill>
              </a:rPr>
              <a:t>1</a:t>
            </a:r>
            <a:r>
              <a:rPr lang="ru-RU" sz="800">
                <a:solidFill>
                  <a:schemeClr val="tx2"/>
                </a:solidFill>
              </a:rPr>
              <a:t>3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36477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93758" y="47220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6699"/>
            <a:ext cx="5342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chemeClr val="tx2"/>
                </a:solidFill>
              </a:rPr>
              <a:t>В разделе «Заявки» отображается созданная заявка с типом «Выдача доверенности в электронной форме» в статусе «Ожидает исполнения</a:t>
            </a:r>
            <a:r>
              <a:rPr lang="ru-RU" sz="800">
                <a:solidFill>
                  <a:schemeClr val="tx2"/>
                </a:solidFill>
              </a:rPr>
              <a:t>»</a:t>
            </a:r>
            <a:endParaRPr lang="en-US" sz="800">
              <a:solidFill>
                <a:schemeClr val="tx2"/>
              </a:solidFill>
            </a:endParaRPr>
          </a:p>
          <a:p>
            <a:pPr algn="just">
              <a:defRPr/>
            </a:pPr>
            <a:endParaRPr lang="ru-RU" sz="800">
              <a:solidFill>
                <a:schemeClr val="tx2"/>
              </a:solidFill>
            </a:endParaRPr>
          </a:p>
          <a:p>
            <a:pPr algn="just">
              <a:defRPr/>
            </a:pPr>
            <a:r>
              <a:rPr lang="ru-RU" sz="800">
                <a:solidFill>
                  <a:schemeClr val="tx2"/>
                </a:solidFill>
              </a:rPr>
              <a:t>Заявка исполняется автоматически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9899" y="997455"/>
            <a:ext cx="5291301" cy="9445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10072" y="2047544"/>
            <a:ext cx="5241128" cy="8702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153062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00">
                <a:solidFill>
                  <a:schemeClr val="tx2"/>
                </a:solidFill>
              </a:rPr>
              <a:t>1</a:t>
            </a:r>
            <a:r>
              <a:rPr lang="ru-RU" sz="800">
                <a:solidFill>
                  <a:schemeClr val="tx2"/>
                </a:solidFill>
              </a:rPr>
              <a:t>4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0071" y="12493"/>
            <a:ext cx="169077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97100" y="27883"/>
            <a:ext cx="35720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Выдача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сотруднику доверенности руководителем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chemeClr val="tx2"/>
                </a:solidFill>
              </a:rPr>
              <a:t>В результате </a:t>
            </a:r>
            <a:r>
              <a:rPr lang="ru-RU" sz="800">
                <a:solidFill>
                  <a:schemeClr val="tx2"/>
                </a:solidFill>
              </a:rPr>
              <a:t>исполнения заявки </a:t>
            </a:r>
            <a:r>
              <a:rPr lang="ru-RU" sz="800">
                <a:solidFill>
                  <a:schemeClr val="tx2"/>
                </a:solidFill>
              </a:rPr>
              <a:t>создается доверенность, на основании которой сотруднику передаются полномочие и соответствующие </a:t>
            </a:r>
            <a:r>
              <a:rPr lang="ru-RU" sz="800">
                <a:solidFill>
                  <a:schemeClr val="tx2"/>
                </a:solidFill>
              </a:rPr>
              <a:t>роли в ПОИБ СОБИ</a:t>
            </a:r>
            <a:endParaRPr/>
          </a:p>
          <a:p>
            <a:pPr algn="just">
              <a:defRPr/>
            </a:pPr>
            <a:endParaRPr lang="ru-RU" sz="800">
              <a:solidFill>
                <a:schemeClr val="tx2"/>
              </a:solidFill>
            </a:endParaRPr>
          </a:p>
          <a:p>
            <a:pPr algn="just">
              <a:defRPr/>
            </a:pPr>
            <a:r>
              <a:rPr lang="ru-RU" sz="800">
                <a:solidFill>
                  <a:schemeClr val="tx2"/>
                </a:solidFill>
              </a:rPr>
              <a:t>У роли, выданной по доверенности, даты начала и окончания действия отражаются серым цветом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6286" y="1155151"/>
            <a:ext cx="5150227" cy="8996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2827" y="2167383"/>
            <a:ext cx="5150227" cy="2865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97685" y="2438691"/>
            <a:ext cx="2148980" cy="588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646665" y="2438691"/>
            <a:ext cx="2108335" cy="588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49300" y="1354713"/>
            <a:ext cx="1143000" cy="5072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373521" y="2613025"/>
            <a:ext cx="1219200" cy="3647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05984" y="945943"/>
            <a:ext cx="5143915" cy="234638"/>
          </a:xfrm>
          <a:prstGeom prst="rect">
            <a:avLst/>
          </a:prstGeom>
          <a:effectLst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7744" y="178902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08840" y="38680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15687" y="466344"/>
            <a:ext cx="5029200" cy="20011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5687" y="2467491"/>
            <a:ext cx="5024415" cy="6689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2062379" y="100161"/>
            <a:ext cx="3724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Соответствие полномочий в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МЧД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ролям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в ПОИБ СОБИ</a:t>
            </a:r>
            <a:endParaRPr lang="ru-RU" sz="1000" b="1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00">
                <a:solidFill>
                  <a:schemeClr val="tx2"/>
                </a:solidFill>
              </a:rPr>
              <a:t>1</a:t>
            </a:r>
            <a:r>
              <a:rPr lang="ru-RU" sz="800">
                <a:solidFill>
                  <a:schemeClr val="tx2"/>
                </a:solidFill>
              </a:rPr>
              <a:t>5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17262" y="181256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00">
                <a:solidFill>
                  <a:schemeClr val="tx2"/>
                </a:solidFill>
              </a:rPr>
              <a:t>1</a:t>
            </a:r>
            <a:r>
              <a:rPr lang="ru-RU" sz="800">
                <a:solidFill>
                  <a:schemeClr val="tx2"/>
                </a:solidFill>
              </a:rPr>
              <a:t>6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90322" y="52545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020310" y="61543"/>
            <a:ext cx="3724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1. </a:t>
            </a:r>
            <a:r>
              <a:rPr lang="ru-RU" sz="800">
                <a:solidFill>
                  <a:schemeClr val="tx2"/>
                </a:solidFill>
              </a:rPr>
              <a:t>Авторизоваться в личном кабинете сотрудника, которому необходимо получить </a:t>
            </a:r>
            <a:r>
              <a:rPr lang="ru-RU" sz="800">
                <a:solidFill>
                  <a:schemeClr val="tx2"/>
                </a:solidFill>
              </a:rPr>
              <a:t>доверенность</a:t>
            </a:r>
            <a:endParaRPr lang="en-US" sz="800">
              <a:solidFill>
                <a:schemeClr val="tx2"/>
              </a:solidFill>
            </a:endParaRPr>
          </a:p>
          <a:p>
            <a:pPr>
              <a:defRPr/>
            </a:pPr>
            <a:endParaRPr lang="ru-RU" sz="800"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2. </a:t>
            </a:r>
            <a:r>
              <a:rPr lang="ru-RU" sz="800">
                <a:solidFill>
                  <a:schemeClr val="tx2"/>
                </a:solidFill>
              </a:rPr>
              <a:t>В разделе «Доверенности в электронной форме» отображаются все выданные доверенности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68300" y="902920"/>
            <a:ext cx="4038600" cy="1329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318539" y="237705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Для получения новой доверенности нажать на кнопку «Запросить»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68300" y="1811171"/>
            <a:ext cx="499979" cy="2199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20746" y="178008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00">
                <a:solidFill>
                  <a:schemeClr val="tx2"/>
                </a:solidFill>
              </a:rPr>
              <a:t>1</a:t>
            </a:r>
            <a:r>
              <a:rPr lang="ru-RU" sz="800">
                <a:solidFill>
                  <a:schemeClr val="tx2"/>
                </a:solidFill>
              </a:rPr>
              <a:t>7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54999" y="31828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053102" y="76947"/>
            <a:ext cx="37244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3. </a:t>
            </a:r>
            <a:r>
              <a:rPr lang="ru-RU" sz="800">
                <a:solidFill>
                  <a:schemeClr val="tx2"/>
                </a:solidFill>
              </a:rPr>
              <a:t>В открывшейся форме заполнить сведения о доверителе, указав руководителя организации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18539" y="237705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«Сведения о представителе» заполняются автоматически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1499" y="771320"/>
            <a:ext cx="4797810" cy="1567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7744" y="171004"/>
            <a:ext cx="5761398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00">
                <a:solidFill>
                  <a:schemeClr val="tx2"/>
                </a:solidFill>
              </a:rPr>
              <a:t>1</a:t>
            </a:r>
            <a:r>
              <a:rPr lang="ru-RU" sz="800">
                <a:solidFill>
                  <a:schemeClr val="tx2"/>
                </a:solidFill>
              </a:rPr>
              <a:t>8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11381" y="52545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46900" y="27883"/>
            <a:ext cx="362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4. </a:t>
            </a:r>
            <a:r>
              <a:rPr lang="ru-RU" sz="800">
                <a:solidFill>
                  <a:schemeClr val="tx2"/>
                </a:solidFill>
              </a:rPr>
              <a:t>В разделе «Сведения о полномочиях» найти полномочие, которое требуется запросить сотруднику у руководителя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68300" y="878667"/>
            <a:ext cx="4800599" cy="20224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25500" y="1440717"/>
            <a:ext cx="1066800" cy="4103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17013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800">
                <a:solidFill>
                  <a:schemeClr val="tx2"/>
                </a:solidFill>
              </a:rPr>
              <a:t>1</a:t>
            </a:r>
            <a:r>
              <a:rPr lang="ru-RU" sz="800">
                <a:solidFill>
                  <a:schemeClr val="tx2"/>
                </a:solidFill>
              </a:rPr>
              <a:t>9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22664" y="47219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46900" y="27883"/>
            <a:ext cx="362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5. </a:t>
            </a:r>
            <a:r>
              <a:rPr lang="ru-RU" sz="800">
                <a:solidFill>
                  <a:schemeClr val="tx2"/>
                </a:solidFill>
              </a:rPr>
              <a:t>В разделе «Сведения о доверенности в электронной форме» указать дату окончания действия </a:t>
            </a:r>
            <a:r>
              <a:rPr lang="ru-RU" sz="800">
                <a:solidFill>
                  <a:schemeClr val="tx2"/>
                </a:solidFill>
              </a:rPr>
              <a:t>доверенности</a:t>
            </a:r>
            <a:endParaRPr/>
          </a:p>
          <a:p>
            <a:pPr>
              <a:defRPr/>
            </a:pPr>
            <a:endParaRPr lang="ru-RU" sz="800"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6. </a:t>
            </a:r>
            <a:r>
              <a:rPr lang="ru-RU" sz="800">
                <a:solidFill>
                  <a:schemeClr val="tx2"/>
                </a:solidFill>
              </a:rPr>
              <a:t>В разделе </a:t>
            </a:r>
            <a:r>
              <a:rPr lang="ru-RU" sz="800">
                <a:solidFill>
                  <a:schemeClr val="tx2"/>
                </a:solidFill>
              </a:rPr>
              <a:t>«Возможность передоверия» </a:t>
            </a:r>
            <a:r>
              <a:rPr lang="ru-RU" sz="800">
                <a:solidFill>
                  <a:schemeClr val="tx2"/>
                </a:solidFill>
              </a:rPr>
              <a:t>указать </a:t>
            </a:r>
            <a:r>
              <a:rPr lang="ru-RU" sz="800">
                <a:solidFill>
                  <a:schemeClr val="tx2"/>
                </a:solidFill>
              </a:rPr>
              <a:t>«Без права передоверия</a:t>
            </a:r>
            <a:r>
              <a:rPr lang="ru-RU" sz="800">
                <a:solidFill>
                  <a:schemeClr val="tx2"/>
                </a:solidFill>
              </a:rPr>
              <a:t>» » или </a:t>
            </a:r>
            <a:r>
              <a:rPr lang="ru-RU" sz="800">
                <a:solidFill>
                  <a:srgbClr val="FF0000"/>
                </a:solidFill>
              </a:rPr>
              <a:t>«Передоверие возможно с последующим передоверием» (стоит по умолчанию!!!)</a:t>
            </a:r>
            <a:endParaRPr/>
          </a:p>
          <a:p>
            <a:pPr>
              <a:defRPr/>
            </a:pP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10072" y="273241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7. </a:t>
            </a:r>
            <a:r>
              <a:rPr lang="ru-RU" sz="800">
                <a:solidFill>
                  <a:schemeClr val="tx2"/>
                </a:solidFill>
              </a:rPr>
              <a:t>Нажать кнопку «Сохранить»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19198" y="1202647"/>
            <a:ext cx="5155021" cy="14375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57416" y="1611545"/>
            <a:ext cx="993733" cy="3105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11963" y="1803396"/>
            <a:ext cx="993733" cy="41609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83100" y="2078509"/>
            <a:ext cx="536534" cy="31092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14971" y="182038"/>
            <a:ext cx="5750827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20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4357" y="40394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20900" y="27883"/>
            <a:ext cx="3648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en-US" sz="800" b="1">
                <a:solidFill>
                  <a:schemeClr val="tx2"/>
                </a:solidFill>
              </a:rPr>
              <a:t>8</a:t>
            </a:r>
            <a:r>
              <a:rPr lang="ru-RU" sz="800" b="1">
                <a:solidFill>
                  <a:schemeClr val="tx2"/>
                </a:solidFill>
              </a:rPr>
              <a:t>. </a:t>
            </a:r>
            <a:r>
              <a:rPr lang="ru-RU" sz="800">
                <a:solidFill>
                  <a:schemeClr val="tx2"/>
                </a:solidFill>
              </a:rPr>
              <a:t>Подписать запрашиваемую доверенность ключом электронной подписи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73422" y="645368"/>
            <a:ext cx="1371599" cy="16572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85647" y="640352"/>
            <a:ext cx="1465553" cy="16678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Прямоугольник 14"/>
          <p:cNvSpPr/>
          <p:nvPr/>
        </p:nvSpPr>
        <p:spPr bwMode="auto">
          <a:xfrm>
            <a:off x="318539" y="237705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После процедуры подписания отобразится номер созданной заявки на </a:t>
            </a:r>
            <a:r>
              <a:rPr lang="ru-RU" sz="800">
                <a:solidFill>
                  <a:schemeClr val="tx2"/>
                </a:solidFill>
              </a:rPr>
              <a:t>запрос </a:t>
            </a:r>
            <a:r>
              <a:rPr lang="ru-RU" sz="800">
                <a:solidFill>
                  <a:schemeClr val="tx2"/>
                </a:solidFill>
              </a:rPr>
              <a:t>доверенности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80439" y="637189"/>
            <a:ext cx="2192056" cy="16654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282700" y="2586745"/>
            <a:ext cx="2057400" cy="329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34974" y="176292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</a:t>
            </a:r>
            <a:r>
              <a:rPr lang="en-US" sz="800">
                <a:solidFill>
                  <a:schemeClr val="tx2"/>
                </a:solidFill>
              </a:rPr>
              <a:t>1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37792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69642" y="65271"/>
            <a:ext cx="362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В разделе «Заявки» отображается созданная заявка с типом «Запрос доверенности в электронной форме» в статусе «Ожидает подтверждения доверителем»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 l="2378" t="0" r="15519" b="0"/>
          <a:stretch/>
        </p:blipFill>
        <p:spPr bwMode="auto">
          <a:xfrm>
            <a:off x="295027" y="936625"/>
            <a:ext cx="5262233" cy="129460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7744" y="169777"/>
            <a:ext cx="5758056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22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405518" y="43437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78473" y="74216"/>
            <a:ext cx="362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Далее действия выполняются </a:t>
            </a:r>
            <a:r>
              <a:rPr lang="ru-RU" sz="800" b="1">
                <a:solidFill>
                  <a:schemeClr val="tx2"/>
                </a:solidFill>
              </a:rPr>
              <a:t>руководителем</a:t>
            </a:r>
            <a:endParaRPr/>
          </a:p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9.   </a:t>
            </a:r>
            <a:r>
              <a:rPr lang="ru-RU" sz="800">
                <a:solidFill>
                  <a:schemeClr val="tx2"/>
                </a:solidFill>
              </a:rPr>
              <a:t>Авторизоваться </a:t>
            </a:r>
            <a:r>
              <a:rPr lang="ru-RU" sz="800">
                <a:solidFill>
                  <a:schemeClr val="tx2"/>
                </a:solidFill>
              </a:rPr>
              <a:t>в личном кабинете руководителя в ПОИБ СОБИ</a:t>
            </a:r>
            <a:endParaRPr/>
          </a:p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10. </a:t>
            </a:r>
            <a:r>
              <a:rPr lang="ru-RU" sz="800">
                <a:solidFill>
                  <a:schemeClr val="tx2"/>
                </a:solidFill>
              </a:rPr>
              <a:t>Перейти </a:t>
            </a:r>
            <a:r>
              <a:rPr lang="ru-RU" sz="800">
                <a:solidFill>
                  <a:schemeClr val="tx2"/>
                </a:solidFill>
              </a:rPr>
              <a:t>в раздел «Заявки» и выбрать созданную сотрудником заявку. Идентифицировать заявку можно по номеру, типу, а также по автору заявки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0" t="4344" r="0" b="22986"/>
          <a:stretch/>
        </p:blipFill>
        <p:spPr bwMode="auto">
          <a:xfrm>
            <a:off x="364718" y="1089025"/>
            <a:ext cx="5156197" cy="16001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57200" y="2308225"/>
            <a:ext cx="4229101" cy="2855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17966" y="175203"/>
            <a:ext cx="5783765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23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83245" y="41133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46900" y="27883"/>
            <a:ext cx="362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97624" y="443360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11. </a:t>
            </a:r>
            <a:r>
              <a:rPr lang="ru-RU" sz="800">
                <a:solidFill>
                  <a:schemeClr val="tx2"/>
                </a:solidFill>
              </a:rPr>
              <a:t>В открывшемся окне нажать на кнопку «Подтвердить» и подписать доверенность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96900" y="681630"/>
            <a:ext cx="4188210" cy="22361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195936" y="936625"/>
            <a:ext cx="606810" cy="304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50174" y="164572"/>
            <a:ext cx="5819315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24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1649" y="42481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55868" y="57870"/>
            <a:ext cx="3648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12. </a:t>
            </a:r>
            <a:r>
              <a:rPr lang="ru-RU" sz="800">
                <a:solidFill>
                  <a:schemeClr val="tx2"/>
                </a:solidFill>
              </a:rPr>
              <a:t>Подписание доверенности </a:t>
            </a:r>
            <a:r>
              <a:rPr lang="ru-RU" sz="800">
                <a:solidFill>
                  <a:schemeClr val="tx2"/>
                </a:solidFill>
              </a:rPr>
              <a:t>ключом электронной подписи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92100" y="782221"/>
            <a:ext cx="1828800" cy="1907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338052" y="777518"/>
            <a:ext cx="1371599" cy="19117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945021" y="798684"/>
            <a:ext cx="1465553" cy="18905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0" y="250825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25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68299" y="29050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2146900" y="27883"/>
            <a:ext cx="3622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Запрос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сотрудником доверенности у руководителя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chemeClr val="tx2"/>
                </a:solidFill>
              </a:rPr>
              <a:t>В результате </a:t>
            </a:r>
            <a:r>
              <a:rPr lang="ru-RU" sz="800">
                <a:solidFill>
                  <a:schemeClr val="tx2"/>
                </a:solidFill>
              </a:rPr>
              <a:t>исполнения заявки </a:t>
            </a:r>
            <a:r>
              <a:rPr lang="ru-RU" sz="800">
                <a:solidFill>
                  <a:schemeClr val="tx2"/>
                </a:solidFill>
              </a:rPr>
              <a:t>создается доверенность, на основании которой сотруднику передаются полномочие и соответствующие </a:t>
            </a:r>
            <a:r>
              <a:rPr lang="ru-RU" sz="800">
                <a:solidFill>
                  <a:schemeClr val="tx2"/>
                </a:solidFill>
              </a:rPr>
              <a:t>роли в ПОИБ СОБИ</a:t>
            </a:r>
            <a:endParaRPr/>
          </a:p>
          <a:p>
            <a:pPr algn="just">
              <a:defRPr/>
            </a:pPr>
            <a:endParaRPr lang="ru-RU" sz="800">
              <a:solidFill>
                <a:schemeClr val="tx2"/>
              </a:solidFill>
            </a:endParaRPr>
          </a:p>
          <a:p>
            <a:pPr algn="just">
              <a:defRPr/>
            </a:pPr>
            <a:r>
              <a:rPr lang="ru-RU" sz="800">
                <a:solidFill>
                  <a:schemeClr val="tx2"/>
                </a:solidFill>
              </a:rPr>
              <a:t>У роли, выданной по доверенности, даты начала и окончания действия отражаются серым цветом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6286" y="1155151"/>
            <a:ext cx="5150227" cy="8996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2827" y="2167383"/>
            <a:ext cx="5150227" cy="2865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29689" y="2446306"/>
            <a:ext cx="2148980" cy="588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646665" y="2438691"/>
            <a:ext cx="2108335" cy="5883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749300" y="1354713"/>
            <a:ext cx="1143000" cy="5072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3373521" y="2613025"/>
            <a:ext cx="1219200" cy="36471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405984" y="945943"/>
            <a:ext cx="5143915" cy="234638"/>
          </a:xfrm>
          <a:prstGeom prst="rect">
            <a:avLst/>
          </a:prstGeom>
          <a:effectLst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17262" y="181256"/>
            <a:ext cx="5702300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</a:t>
            </a:r>
            <a:r>
              <a:rPr lang="ru-RU" sz="800">
                <a:solidFill>
                  <a:schemeClr val="tx2"/>
                </a:solidFill>
              </a:rPr>
              <a:t>6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90322" y="52545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1986162" y="80634"/>
            <a:ext cx="37927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Добавление доверенности из Распределённого реестра 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310072" y="422240"/>
            <a:ext cx="5342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1. </a:t>
            </a:r>
            <a:r>
              <a:rPr lang="ru-RU" sz="800">
                <a:solidFill>
                  <a:schemeClr val="tx2"/>
                </a:solidFill>
              </a:rPr>
              <a:t>Авторизоваться в личном кабинете сотрудника, которому необходимо получить </a:t>
            </a:r>
            <a:r>
              <a:rPr lang="ru-RU" sz="800">
                <a:solidFill>
                  <a:schemeClr val="tx2"/>
                </a:solidFill>
              </a:rPr>
              <a:t>доверенность</a:t>
            </a:r>
            <a:endParaRPr lang="en-US" sz="800">
              <a:solidFill>
                <a:schemeClr val="tx2"/>
              </a:solidFill>
            </a:endParaRPr>
          </a:p>
          <a:p>
            <a:pPr>
              <a:defRPr/>
            </a:pPr>
            <a:endParaRPr lang="ru-RU" sz="800">
              <a:solidFill>
                <a:schemeClr val="tx2"/>
              </a:solidFill>
            </a:endParaRPr>
          </a:p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2. </a:t>
            </a:r>
            <a:r>
              <a:rPr lang="ru-RU" sz="800">
                <a:solidFill>
                  <a:schemeClr val="tx2"/>
                </a:solidFill>
              </a:rPr>
              <a:t>В разделе «Доверенности в электронной форме» отображаются все выданные доверенности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68300" y="902920"/>
            <a:ext cx="4038600" cy="13291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318539" y="237705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Для </a:t>
            </a:r>
            <a:r>
              <a:rPr lang="ru-RU" sz="800">
                <a:solidFill>
                  <a:schemeClr val="tx2"/>
                </a:solidFill>
              </a:rPr>
              <a:t>добавления </a:t>
            </a:r>
            <a:r>
              <a:rPr lang="ru-RU" sz="800">
                <a:solidFill>
                  <a:schemeClr val="tx2"/>
                </a:solidFill>
              </a:rPr>
              <a:t>доверенности нажать на кнопку </a:t>
            </a:r>
            <a:r>
              <a:rPr lang="ru-RU" sz="800">
                <a:solidFill>
                  <a:schemeClr val="tx2"/>
                </a:solidFill>
              </a:rPr>
              <a:t>«Добавить»</a:t>
            </a:r>
            <a:endParaRPr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49300" y="1821183"/>
            <a:ext cx="499979" cy="2199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17966" y="175203"/>
            <a:ext cx="5783765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27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83245" y="41133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1968500" y="104827"/>
            <a:ext cx="38006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Добавление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доверенности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из Распределённого реестра 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97624" y="443360"/>
            <a:ext cx="53420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3. </a:t>
            </a:r>
            <a:r>
              <a:rPr lang="ru-RU" sz="800">
                <a:solidFill>
                  <a:schemeClr val="tx2"/>
                </a:solidFill>
              </a:rPr>
              <a:t>В </a:t>
            </a:r>
            <a:r>
              <a:rPr lang="ru-RU" sz="800">
                <a:solidFill>
                  <a:schemeClr val="tx2"/>
                </a:solidFill>
              </a:rPr>
              <a:t>открывшемся окне ввести </a:t>
            </a:r>
            <a:r>
              <a:rPr lang="ru-RU" sz="800">
                <a:solidFill>
                  <a:schemeClr val="tx2"/>
                </a:solidFill>
              </a:rPr>
              <a:t>номер доверенности в электронной </a:t>
            </a:r>
            <a:r>
              <a:rPr lang="ru-RU" sz="800">
                <a:solidFill>
                  <a:schemeClr val="tx2"/>
                </a:solidFill>
              </a:rPr>
              <a:t>форме из Распределенного реестра ФНС России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98121" y="991163"/>
            <a:ext cx="5141059" cy="1011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318539" y="2377054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Нажать </a:t>
            </a:r>
            <a:r>
              <a:rPr lang="ru-RU" sz="800">
                <a:solidFill>
                  <a:schemeClr val="tx2"/>
                </a:solidFill>
              </a:rPr>
              <a:t>на кнопку </a:t>
            </a:r>
            <a:r>
              <a:rPr lang="ru-RU" sz="800">
                <a:solidFill>
                  <a:schemeClr val="tx2"/>
                </a:solidFill>
              </a:rPr>
              <a:t>«Добавить</a:t>
            </a:r>
            <a:r>
              <a:rPr lang="ru-RU" sz="800">
                <a:solidFill>
                  <a:schemeClr val="tx2"/>
                </a:solidFill>
              </a:rPr>
              <a:t>». 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864100" y="1546225"/>
            <a:ext cx="675080" cy="3999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17966" y="175203"/>
            <a:ext cx="5783765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28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83245" y="41133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1968500" y="104827"/>
            <a:ext cx="38006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Добавление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доверенности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из Распределённого реестра 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97624" y="443360"/>
            <a:ext cx="53420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 b="1">
                <a:solidFill>
                  <a:schemeClr val="tx2"/>
                </a:solidFill>
              </a:rPr>
              <a:t>Шаг </a:t>
            </a:r>
            <a:r>
              <a:rPr lang="ru-RU" sz="800" b="1">
                <a:solidFill>
                  <a:schemeClr val="tx2"/>
                </a:solidFill>
              </a:rPr>
              <a:t>4. </a:t>
            </a:r>
            <a:r>
              <a:rPr lang="ru-RU" sz="800">
                <a:solidFill>
                  <a:schemeClr val="tx2"/>
                </a:solidFill>
              </a:rPr>
              <a:t>Откроется окно для подписания заявки на изменение полномочий профиля учётной записи пользователя</a:t>
            </a:r>
            <a:endParaRPr lang="ru-RU" sz="800">
              <a:solidFill>
                <a:schemeClr val="tx2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367989" y="2003425"/>
            <a:ext cx="534205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Нажать </a:t>
            </a:r>
            <a:r>
              <a:rPr lang="ru-RU" sz="800">
                <a:solidFill>
                  <a:schemeClr val="tx2"/>
                </a:solidFill>
              </a:rPr>
              <a:t>на кнопку </a:t>
            </a:r>
            <a:r>
              <a:rPr lang="ru-RU" sz="800">
                <a:solidFill>
                  <a:schemeClr val="tx2"/>
                </a:solidFill>
              </a:rPr>
              <a:t>«Подписать». 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25500" y="872903"/>
            <a:ext cx="3886200" cy="105432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868821" y="1588062"/>
            <a:ext cx="675080" cy="339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 bwMode="auto">
          <a:xfrm flipV="1">
            <a:off x="-17966" y="175203"/>
            <a:ext cx="5783765" cy="177168"/>
          </a:xfrm>
          <a:custGeom>
            <a:avLst/>
            <a:gdLst/>
            <a:ahLst/>
            <a:cxnLst/>
            <a:rect l="l" t="t" r="r" b="b"/>
            <a:pathLst>
              <a:path w="4416425" fill="norm" stroke="1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5392356" y="2994025"/>
            <a:ext cx="3176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800">
                <a:solidFill>
                  <a:schemeClr val="tx2"/>
                </a:solidFill>
              </a:rPr>
              <a:t>29</a:t>
            </a:r>
            <a:endParaRPr lang="ru-RU" sz="80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83245" y="41133"/>
            <a:ext cx="1690059" cy="36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1968500" y="104827"/>
            <a:ext cx="38006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Добавление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доверенности </a:t>
            </a:r>
            <a:r>
              <a:rPr lang="ru-RU" sz="1000" b="1">
                <a:solidFill>
                  <a:schemeClr val="accent1">
                    <a:lumMod val="50000"/>
                  </a:schemeClr>
                </a:solidFill>
              </a:rPr>
              <a:t>из Распределённого реестра 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 l="0" t="0" r="62928" b="0"/>
          <a:stretch/>
        </p:blipFill>
        <p:spPr bwMode="auto">
          <a:xfrm>
            <a:off x="141469" y="47220"/>
            <a:ext cx="267372" cy="28232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356378" y="555625"/>
            <a:ext cx="53420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00">
                <a:solidFill>
                  <a:schemeClr val="tx2"/>
                </a:solidFill>
              </a:rPr>
              <a:t>Создаётся </a:t>
            </a:r>
            <a:r>
              <a:rPr lang="ru-RU" sz="800">
                <a:solidFill>
                  <a:schemeClr val="tx2"/>
                </a:solidFill>
              </a:rPr>
              <a:t>заявка на изменение полномочий профиля учётной записи пользователя. Затем выполняется поиск доверенности в электронной форме по номеру в Распределённом реестре и проверка её свойств. При успешном результате всех проверок заявка </a:t>
            </a:r>
            <a:r>
              <a:rPr lang="ru-RU" sz="800">
                <a:solidFill>
                  <a:schemeClr val="tx2"/>
                </a:solidFill>
              </a:rPr>
              <a:t>исполняется, полномочия назначаются сотруднику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73100" y="1220544"/>
            <a:ext cx="4359308" cy="6073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0</Words>
  <Application>Р7-Офис/7.4.0.351</Application>
  <DocSecurity>0</DocSecurity>
  <PresentationFormat>Произвольный</PresentationFormat>
  <Paragraphs>0</Paragraphs>
  <Slides>29</Slides>
  <Notes>29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subject/>
  <dc:creator>Елизавета Арбатова</dc:creator>
  <cp:keywords/>
  <dc:description/>
  <dc:identifier/>
  <dc:language/>
  <cp:lastModifiedBy/>
  <cp:revision>673</cp:revision>
  <dcterms:created xsi:type="dcterms:W3CDTF">2019-07-31T16:47:50Z</dcterms:created>
  <dcterms:modified xsi:type="dcterms:W3CDTF">2025-04-16T02:00:47Z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